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72" r:id="rId17"/>
    <p:sldId id="273" r:id="rId18"/>
    <p:sldId id="275" r:id="rId19"/>
    <p:sldId id="295" r:id="rId20"/>
    <p:sldId id="294" r:id="rId21"/>
    <p:sldId id="325" r:id="rId22"/>
    <p:sldId id="326" r:id="rId23"/>
    <p:sldId id="324" r:id="rId24"/>
    <p:sldId id="296" r:id="rId25"/>
    <p:sldId id="277" r:id="rId26"/>
    <p:sldId id="278" r:id="rId27"/>
    <p:sldId id="312" r:id="rId28"/>
    <p:sldId id="281" r:id="rId29"/>
    <p:sldId id="283" r:id="rId30"/>
    <p:sldId id="282" r:id="rId31"/>
    <p:sldId id="285" r:id="rId32"/>
    <p:sldId id="284" r:id="rId33"/>
    <p:sldId id="288" r:id="rId34"/>
    <p:sldId id="280" r:id="rId35"/>
    <p:sldId id="287" r:id="rId36"/>
    <p:sldId id="286" r:id="rId37"/>
    <p:sldId id="293" r:id="rId38"/>
    <p:sldId id="29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5810" autoAdjust="0"/>
  </p:normalViewPr>
  <p:slideViewPr>
    <p:cSldViewPr snapToGrid="0">
      <p:cViewPr varScale="1">
        <p:scale>
          <a:sx n="81" d="100"/>
          <a:sy n="81" d="100"/>
        </p:scale>
        <p:origin x="51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F5198-B29B-4927-9EFA-4FCB1C324051}" type="datetimeFigureOut">
              <a:rPr lang="zh-CN" altLang="en-US" smtClean="0"/>
              <a:t>2016/12/17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9FD7-317D-461C-A26C-1ECE6D3C4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5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验证：没上过战场的枪</a:t>
            </a:r>
            <a:endParaRPr lang="en-US" altLang="zh-CN" dirty="0" smtClean="0"/>
          </a:p>
          <a:p>
            <a:r>
              <a:rPr lang="zh-CN" altLang="en-US" dirty="0" smtClean="0"/>
              <a:t>好招人：表面看是个招聘问题，其实是个学习曲线和培养成本的问题</a:t>
            </a:r>
            <a:endParaRPr lang="en-US" altLang="zh-CN" dirty="0" smtClean="0"/>
          </a:p>
          <a:p>
            <a:r>
              <a:rPr lang="zh-CN" altLang="en-US" dirty="0" smtClean="0"/>
              <a:t>代码：源码之前，了无疑惑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69FD7-317D-461C-A26C-1ECE6D3C40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88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69FD7-317D-461C-A26C-1ECE6D3C40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2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一度怀疑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minecraft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的由来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69FD7-317D-461C-A26C-1ECE6D3C40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49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12/17/2016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jpeg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2861" y="3605554"/>
            <a:ext cx="9144000" cy="164149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游戏</a:t>
            </a:r>
            <a:r>
              <a:rPr lang="zh-CN" altLang="en-US" sz="6000" dirty="0" smtClean="0"/>
              <a:t>引擎</a:t>
            </a:r>
            <a:r>
              <a:rPr lang="zh-CN" altLang="en-US" sz="6000" dirty="0"/>
              <a:t>技术</a:t>
            </a:r>
            <a:r>
              <a:rPr lang="zh-CN" altLang="en-US" sz="6000" dirty="0" smtClean="0"/>
              <a:t>点滴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22861" y="5353358"/>
            <a:ext cx="9144000" cy="754025"/>
          </a:xfrm>
        </p:spPr>
        <p:txBody>
          <a:bodyPr/>
          <a:lstStyle/>
          <a:p>
            <a:r>
              <a:rPr lang="zh-CN" altLang="en-US" sz="2400" dirty="0"/>
              <a:t>从五个商业引擎的沉浮说起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右箭头 58"/>
          <p:cNvSpPr/>
          <p:nvPr/>
        </p:nvSpPr>
        <p:spPr>
          <a:xfrm>
            <a:off x="1025236" y="3668888"/>
            <a:ext cx="9851671" cy="1640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6733920" y="2415119"/>
            <a:ext cx="827091" cy="42212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283872" y="2411564"/>
            <a:ext cx="772165" cy="42247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/>
              <a:t>Timeline </a:t>
            </a:r>
            <a:r>
              <a:rPr lang="en-US" altLang="zh-CN" dirty="0" smtClean="0"/>
              <a:t>(7) What did it do?</a:t>
            </a:r>
            <a:endParaRPr lang="en-US" altLang="zh-CN" dirty="0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1025236" y="2286868"/>
            <a:ext cx="9851671" cy="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离页连接符 54"/>
          <p:cNvSpPr/>
          <p:nvPr/>
        </p:nvSpPr>
        <p:spPr>
          <a:xfrm>
            <a:off x="3564399" y="1915323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233051" y="1442437"/>
            <a:ext cx="81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2006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957437" y="1437923"/>
            <a:ext cx="79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5253" y="3205442"/>
            <a:ext cx="117211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Unreal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2784448" y="35573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UE3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流程图: 离页连接符 70"/>
          <p:cNvSpPr/>
          <p:nvPr/>
        </p:nvSpPr>
        <p:spPr>
          <a:xfrm>
            <a:off x="7072239" y="1910809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6768601" y="1437923"/>
            <a:ext cx="7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2011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3" name="流程图: 离页连接符 72"/>
          <p:cNvSpPr/>
          <p:nvPr/>
        </p:nvSpPr>
        <p:spPr>
          <a:xfrm>
            <a:off x="10250030" y="1905821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7640479" y="35573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UE4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21" y="2475957"/>
            <a:ext cx="1018932" cy="1062600"/>
          </a:xfrm>
          <a:prstGeom prst="rect">
            <a:avLst/>
          </a:prstGeom>
        </p:spPr>
      </p:pic>
      <p:sp>
        <p:nvSpPr>
          <p:cNvPr id="58" name="圆角矩形 57"/>
          <p:cNvSpPr/>
          <p:nvPr/>
        </p:nvSpPr>
        <p:spPr>
          <a:xfrm>
            <a:off x="6185037" y="35573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UDK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1352577" y="4643805"/>
            <a:ext cx="3573244" cy="1363052"/>
          </a:xfrm>
          <a:prstGeom prst="wedgeRoundRectCallout">
            <a:avLst>
              <a:gd name="adj1" fmla="val -6140"/>
              <a:gd name="adj2" fmla="val -73979"/>
              <a:gd name="adj3" fmla="val 16667"/>
            </a:avLst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528632" y="4759885"/>
            <a:ext cx="336086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Fully Programmable (SM3.0)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HDR / DOF / Soft Shadows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Visualized 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Material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Xbox 360 / PS3 support</a:t>
            </a: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圆角矩形标注 31"/>
          <p:cNvSpPr/>
          <p:nvPr/>
        </p:nvSpPr>
        <p:spPr>
          <a:xfrm>
            <a:off x="5252540" y="4384273"/>
            <a:ext cx="2028705" cy="830684"/>
          </a:xfrm>
          <a:prstGeom prst="wedgeRoundRectCallout">
            <a:avLst>
              <a:gd name="adj1" fmla="val -6140"/>
              <a:gd name="adj2" fmla="val -73979"/>
              <a:gd name="adj3" fmla="val 16667"/>
            </a:avLst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428595" y="4500353"/>
            <a:ext cx="16436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iOS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Free (!)</a:t>
            </a: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7924906" y="4359159"/>
            <a:ext cx="3098694" cy="1355841"/>
          </a:xfrm>
          <a:prstGeom prst="wedgeRoundRectCallout">
            <a:avLst>
              <a:gd name="adj1" fmla="val -36697"/>
              <a:gd name="adj2" fmla="val -64679"/>
              <a:gd name="adj3" fmla="val 16667"/>
            </a:avLst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100961" y="4475240"/>
            <a:ext cx="277594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New </a:t>
            </a:r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subscription model</a:t>
            </a:r>
            <a:endParaRPr lang="en-US" altLang="zh-CN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Runtime C++ / Blueprint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Finally Free (in 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trike="sngStrike" dirty="0" smtClean="0">
                <a:solidFill>
                  <a:schemeClr val="tx1">
                    <a:lumMod val="6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Unrealscript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 smtClean="0"/>
              <a:t>Conclusion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365250" y="2102464"/>
            <a:ext cx="9461500" cy="1200329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不是最强的，也不是最新最酷</a:t>
            </a:r>
            <a:r>
              <a:rPr lang="zh-CN" altLang="en-US" sz="36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的，更不是最贵的，</a:t>
            </a:r>
            <a:r>
              <a:rPr lang="zh-CN" altLang="en-US" sz="36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而是最适应变化的，活了</a:t>
            </a:r>
            <a:r>
              <a:rPr lang="zh-CN" altLang="en-US" sz="3600" dirty="0" smtClean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下来。</a:t>
            </a:r>
            <a:endParaRPr lang="zh-CN" altLang="en-US" sz="360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29100" y="4737100"/>
            <a:ext cx="7023100" cy="1569660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</a:schemeClr>
                </a:solidFill>
              </a:rPr>
              <a:t>It is not the strongest of the species that survives, nor the most intelligent that survives. It is the one that is most adaptable to change</a:t>
            </a:r>
            <a:r>
              <a:rPr lang="en-US" altLang="zh-CN" sz="24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algn="r"/>
            <a:r>
              <a:rPr lang="en-US" altLang="zh-CN" sz="2400" dirty="0" smtClean="0">
                <a:solidFill>
                  <a:schemeClr val="tx1">
                    <a:lumMod val="85000"/>
                  </a:schemeClr>
                </a:solidFill>
              </a:rPr>
              <a:t>- Charles </a:t>
            </a:r>
            <a:r>
              <a:rPr lang="en-US" altLang="zh-CN" sz="2400" dirty="0">
                <a:solidFill>
                  <a:schemeClr val="tx1">
                    <a:lumMod val="85000"/>
                  </a:schemeClr>
                </a:solidFill>
              </a:rPr>
              <a:t>Darwin</a:t>
            </a:r>
            <a:endParaRPr lang="zh-CN" alt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Game Engine 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7841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</a:rPr>
              <a:t> 十年变迁 </a:t>
            </a:r>
            <a:r>
              <a:rPr lang="en-US" altLang="zh-CN" sz="3600" dirty="0" smtClean="0">
                <a:solidFill>
                  <a:schemeClr val="tx1">
                    <a:lumMod val="50000"/>
                  </a:schemeClr>
                </a:solidFill>
              </a:rPr>
              <a:t>(2006-2016)</a:t>
            </a:r>
          </a:p>
          <a:p>
            <a:pPr>
              <a:lnSpc>
                <a:spcPct val="100000"/>
              </a:lnSpc>
              <a:spcBef>
                <a:spcPts val="3600"/>
              </a:spcBef>
              <a:buBlip>
                <a:blip r:embed="rId3"/>
              </a:buBlip>
            </a:pPr>
            <a:r>
              <a:rPr lang="zh-CN" altLang="en-US" sz="4000" dirty="0" smtClean="0"/>
              <a:t> </a:t>
            </a:r>
            <a:r>
              <a:rPr lang="zh-CN" altLang="en-US" sz="40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一次技术迭代周期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2800" dirty="0" smtClean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</a:rPr>
              <a:t> 下</a:t>
            </a:r>
            <a:r>
              <a:rPr lang="zh-CN" altLang="en-US" sz="3600" dirty="0">
                <a:solidFill>
                  <a:schemeClr val="tx1">
                    <a:lumMod val="50000"/>
                  </a:schemeClr>
                </a:solidFill>
              </a:rPr>
              <a:t>一个十年</a:t>
            </a:r>
          </a:p>
        </p:txBody>
      </p:sp>
      <p:sp>
        <p:nvSpPr>
          <p:cNvPr id="5" name="矩形 4"/>
          <p:cNvSpPr/>
          <p:nvPr/>
        </p:nvSpPr>
        <p:spPr>
          <a:xfrm>
            <a:off x="1736725" y="3602355"/>
            <a:ext cx="6988175" cy="1007745"/>
          </a:xfrm>
          <a:prstGeom prst="rect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sym typeface="+mn-ea"/>
              </a:rPr>
              <a:t>前期：引擎的评估和技术选型</a:t>
            </a:r>
            <a:endParaRPr lang="en-US" altLang="zh-CN" sz="24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sym typeface="+mn-ea"/>
              </a:rPr>
              <a:t>后期：引擎的运用，</a:t>
            </a:r>
            <a:r>
              <a:rPr lang="zh-CN" altLang="en-US" sz="2400" dirty="0">
                <a:solidFill>
                  <a:schemeClr val="bg2">
                    <a:lumMod val="40000"/>
                    <a:lumOff val="60000"/>
                  </a:schemeClr>
                </a:solidFill>
                <a:sym typeface="+mn-ea"/>
              </a:rPr>
              <a:t>技术改造和问题解决</a:t>
            </a:r>
            <a:endParaRPr lang="zh-CN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评估 </a:t>
            </a:r>
            <a:r>
              <a:rPr lang="en-US" altLang="zh-CN" dirty="0" smtClean="0"/>
              <a:t>- 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三个必问问题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140" y="2118995"/>
            <a:ext cx="10233660" cy="30905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2" indent="-539750" fontAlgn="auto">
              <a:lnSpc>
                <a:spcPct val="100000"/>
              </a:lnSpc>
              <a:spcBef>
                <a:spcPts val="4200"/>
              </a:spcBef>
              <a:buBlip>
                <a:blip r:embed="rId3"/>
              </a:buBlip>
            </a:pPr>
            <a:r>
              <a:rPr lang="zh-CN" altLang="en-US" sz="285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是否有</a:t>
            </a:r>
            <a:r>
              <a:rPr lang="zh-CN" altLang="en-US" sz="285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经过验证的</a:t>
            </a:r>
            <a:r>
              <a:rPr lang="zh-CN" altLang="en-US" sz="285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（同品类）</a:t>
            </a:r>
            <a:r>
              <a:rPr lang="zh-CN" altLang="en-US" sz="285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产品？</a:t>
            </a:r>
          </a:p>
          <a:p>
            <a:pPr lvl="2" indent="-539750" fontAlgn="auto">
              <a:lnSpc>
                <a:spcPct val="100000"/>
              </a:lnSpc>
              <a:spcBef>
                <a:spcPts val="4200"/>
              </a:spcBef>
              <a:buBlip>
                <a:blip r:embed="rId3"/>
              </a:buBlip>
            </a:pPr>
            <a:r>
              <a:rPr lang="zh-CN" altLang="en-US" sz="285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好招人吗？</a:t>
            </a:r>
          </a:p>
          <a:p>
            <a:pPr lvl="2" indent="-539750" fontAlgn="auto">
              <a:lnSpc>
                <a:spcPct val="100000"/>
              </a:lnSpc>
              <a:spcBef>
                <a:spcPts val="4200"/>
              </a:spcBef>
              <a:buBlip>
                <a:blip r:embed="rId3"/>
              </a:buBlip>
            </a:pPr>
            <a:r>
              <a:rPr lang="zh-CN" altLang="en-US" sz="285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是否有完整的代码</a:t>
            </a:r>
            <a:r>
              <a:rPr lang="zh-CN" sz="285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r>
              <a:rPr lang="en-US" altLang="zh-CN" sz="2850" dirty="0" smtClean="0"/>
              <a:t> </a:t>
            </a:r>
            <a:endParaRPr lang="zh-CN" altLang="en-US" sz="2500" dirty="0" smtClean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8815" y="5887720"/>
            <a:ext cx="618109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r"/>
            <a:r>
              <a:rPr lang="zh-CN" altLang="en-US" sz="2000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注：这几个问题并非一定需要肯定的答案，但如果任何一项答案是</a:t>
            </a:r>
            <a:r>
              <a:rPr lang="en-US" altLang="zh-CN" sz="2000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“</a:t>
            </a:r>
            <a:r>
              <a:rPr lang="zh-CN" altLang="en-US" sz="2000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否</a:t>
            </a:r>
            <a:r>
              <a:rPr lang="en-US" altLang="zh-CN" sz="2000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”</a:t>
            </a:r>
            <a:r>
              <a:rPr lang="zh-CN" altLang="en-US" sz="2000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，就需要审慎考虑可能带来的影响。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评估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定义</a:t>
            </a:r>
            <a:r>
              <a:rPr lang="zh-CN" altLang="en-US" dirty="0" smtClean="0">
                <a:sym typeface="+mn-ea"/>
              </a:rPr>
              <a:t>引擎和游戏的关系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140" y="1825625"/>
            <a:ext cx="10233660" cy="4141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lvl="1" fontAlgn="auto">
              <a:lnSpc>
                <a:spcPct val="100000"/>
              </a:lnSpc>
              <a:spcBef>
                <a:spcPts val="1800"/>
              </a:spcBef>
              <a:buBlip>
                <a:blip r:embed="rId3"/>
              </a:buBlip>
            </a:pPr>
            <a:r>
              <a:rPr lang="zh-CN" altLang="en-US" sz="3425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类库式 </a:t>
            </a:r>
            <a:r>
              <a:rPr lang="en-US" altLang="zh-CN" sz="3425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(classlibrary-style) </a:t>
            </a:r>
            <a:r>
              <a:rPr lang="en-US" altLang="zh-CN" sz="3425" dirty="0" smtClean="0"/>
              <a:t> </a:t>
            </a:r>
          </a:p>
          <a:p>
            <a:pPr marL="1371600" lvl="2" indent="-457200" fontAlgn="auto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850" dirty="0" smtClean="0"/>
              <a:t>低耦合，接触面小，对游戏约束小，升级负担轻</a:t>
            </a:r>
          </a:p>
          <a:p>
            <a:pPr marL="1371600" lvl="2" indent="-457200" fontAlgn="auto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850" dirty="0" smtClean="0"/>
              <a:t>间接层带来的开发和运行效率的损失</a:t>
            </a:r>
          </a:p>
          <a:p>
            <a:pPr marL="914400" lvl="1" indent="-457200" fontAlgn="auto">
              <a:lnSpc>
                <a:spcPct val="100000"/>
              </a:lnSpc>
              <a:spcBef>
                <a:spcPts val="1800"/>
              </a:spcBef>
              <a:buBlip>
                <a:blip r:embed="rId3"/>
              </a:buBlip>
            </a:pPr>
            <a:r>
              <a:rPr lang="zh-CN" altLang="en-US" sz="3425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框架式 </a:t>
            </a:r>
            <a:r>
              <a:rPr lang="en-US" altLang="zh-CN" sz="3425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(framework-style) </a:t>
            </a:r>
          </a:p>
          <a:p>
            <a:pPr marL="1371600" lvl="2" indent="-457200" fontAlgn="auto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850" dirty="0" smtClean="0">
                <a:sym typeface="+mn-ea"/>
              </a:rPr>
              <a:t>高度相互依赖，当引擎有较大更新时适配工作量过大</a:t>
            </a:r>
            <a:endParaRPr lang="en-US" altLang="zh-CN" sz="2850" dirty="0" smtClean="0">
              <a:sym typeface="+mn-ea"/>
            </a:endParaRPr>
          </a:p>
          <a:p>
            <a:pPr marL="1371600" lvl="2" indent="-457200" fontAlgn="auto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3000" dirty="0" smtClean="0">
                <a:sym typeface="+mn-ea"/>
              </a:rPr>
              <a:t>从原型到产品速度快 </a:t>
            </a:r>
            <a:endParaRPr lang="en-US" altLang="zh-CN" sz="3000" dirty="0" smtClean="0">
              <a:solidFill>
                <a:schemeClr val="tx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13880" y="5993765"/>
            <a:ext cx="505079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r"/>
            <a:r>
              <a:rPr lang="zh-CN" sz="2000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注：技术基调选择，没有对错，需要做出与团队综合能力，</a:t>
            </a:r>
            <a:r>
              <a:rPr lang="zh-CN" sz="2000" dirty="0" smtClean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企业文化等</a:t>
            </a:r>
            <a:r>
              <a:rPr lang="zh-CN" sz="2000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相匹配的选择。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140000">
            <a:off x="339404" y="4673009"/>
            <a:ext cx="1561471" cy="5991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1755" rIns="0" bIns="0" rtlCol="0" anchor="ctr" anchorCtr="1"/>
          <a:lstStyle/>
          <a:p>
            <a:pPr algn="ctr"/>
            <a:r>
              <a:rPr lang="zh-CN" altLang="en-US" sz="2400" dirty="0" smtClean="0">
                <a:effectLst>
                  <a:outerShdw blurRad="50800" dist="76200" dir="2700000" sx="102000" sy="102000" algn="tl" rotWithShape="0">
                    <a:prstClr val="black">
                      <a:alpha val="43000"/>
                    </a:prstClr>
                  </a:outerShdw>
                </a:effectLst>
                <a:latin typeface="Kozuka Gothic Pro H" panose="020B0800000000000000" charset="-128"/>
                <a:ea typeface="Kozuka Gothic Pro H" panose="020B0800000000000000" charset="-128"/>
              </a:rPr>
              <a:t>快！</a:t>
            </a:r>
            <a:endParaRPr lang="en-US" altLang="zh-CN" sz="2400" dirty="0">
              <a:effectLst>
                <a:outerShdw blurRad="50800" dist="76200" dir="2700000" sx="102000" sy="102000" algn="tl" rotWithShape="0">
                  <a:prstClr val="black">
                    <a:alpha val="43000"/>
                  </a:prstClr>
                </a:outerShdw>
              </a:effectLst>
              <a:latin typeface="Kozuka Gothic Pro H" panose="020B0800000000000000" charset="-128"/>
              <a:ea typeface="Kozuka Gothic Pro H" panose="020B0800000000000000" charset="-128"/>
            </a:endParaRPr>
          </a:p>
        </p:txBody>
      </p:sp>
      <p:sp>
        <p:nvSpPr>
          <p:cNvPr id="7" name="圆角矩形 6"/>
          <p:cNvSpPr/>
          <p:nvPr/>
        </p:nvSpPr>
        <p:spPr>
          <a:xfrm rot="1140000">
            <a:off x="339406" y="2552547"/>
            <a:ext cx="1561471" cy="5991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1755" rIns="0" bIns="0" rtlCol="0" anchor="ctr" anchorCtr="1"/>
          <a:lstStyle/>
          <a:p>
            <a:pPr algn="ctr"/>
            <a:r>
              <a:rPr lang="zh-CN" altLang="en-US" sz="2400" dirty="0" smtClean="0">
                <a:effectLst>
                  <a:outerShdw blurRad="50800" dist="76200" dir="2700000" sx="102000" sy="102000" algn="tl" rotWithShape="0">
                    <a:prstClr val="black">
                      <a:alpha val="43000"/>
                    </a:prstClr>
                  </a:outerShdw>
                </a:effectLst>
                <a:latin typeface="Kozuka Gothic Pro H" panose="020B0800000000000000" charset="-128"/>
                <a:ea typeface="Kozuka Gothic Pro H" panose="020B0800000000000000" charset="-128"/>
              </a:rPr>
              <a:t>受控</a:t>
            </a:r>
            <a:endParaRPr lang="en-US" altLang="zh-CN" sz="2400" dirty="0">
              <a:effectLst>
                <a:outerShdw blurRad="50800" dist="76200" dir="2700000" sx="102000" sy="102000" algn="tl" rotWithShape="0">
                  <a:prstClr val="black">
                    <a:alpha val="43000"/>
                  </a:prstClr>
                </a:outerShdw>
              </a:effectLst>
              <a:latin typeface="Kozuka Gothic Pro H" panose="020B0800000000000000" charset="-128"/>
              <a:ea typeface="Kozuka Gothic Pro H" panose="020B0800000000000000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评估 </a:t>
            </a:r>
            <a:r>
              <a:rPr lang="en-US" altLang="zh-CN" dirty="0" smtClean="0">
                <a:sym typeface="+mn-ea"/>
              </a:rPr>
              <a:t>- </a:t>
            </a:r>
            <a:r>
              <a:rPr lang="zh-CN" altLang="en-US" dirty="0" smtClean="0">
                <a:sym typeface="+mn-ea"/>
              </a:rPr>
              <a:t>考虑</a:t>
            </a:r>
            <a:r>
              <a:rPr lang="zh-CN" altLang="en-US" dirty="0" smtClean="0">
                <a:sym typeface="+mn-ea"/>
              </a:rPr>
              <a:t>因素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一级</a:t>
            </a:r>
            <a:r>
              <a:rPr lang="en-US" altLang="zh-CN" dirty="0" smtClean="0">
                <a:sym typeface="+mn-ea"/>
              </a:rPr>
              <a:t>)</a:t>
            </a:r>
            <a:r>
              <a:rPr lang="zh-CN" altLang="en-US" dirty="0" smtClean="0">
                <a:sym typeface="+mn-ea"/>
              </a:rPr>
              <a:t> 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140" y="1825625"/>
            <a:ext cx="10233660" cy="41490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indent="-539750" fontAlgn="auto"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en-US" altLang="zh-CN" sz="40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feature set</a:t>
            </a:r>
            <a:r>
              <a:rPr lang="en-US" altLang="zh-CN" sz="4000" dirty="0" smtClean="0">
                <a:sym typeface="+mn-ea"/>
              </a:rPr>
              <a:t> - </a:t>
            </a:r>
            <a:r>
              <a:rPr lang="zh-CN" altLang="en-US" sz="4000" dirty="0" smtClean="0">
                <a:sym typeface="+mn-ea"/>
              </a:rPr>
              <a:t>特性集与需求的匹配度</a:t>
            </a:r>
          </a:p>
          <a:p>
            <a:pPr indent="-539750" fontAlgn="auto"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en-US" altLang="zh-CN" sz="40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tool chain completeness</a:t>
            </a:r>
            <a:r>
              <a:rPr lang="en-US" altLang="zh-CN" sz="4000" dirty="0" smtClean="0">
                <a:sym typeface="+mn-ea"/>
              </a:rPr>
              <a:t> - </a:t>
            </a:r>
            <a:r>
              <a:rPr lang="zh-CN" altLang="en-US" sz="4000" dirty="0" smtClean="0">
                <a:sym typeface="+mn-ea"/>
              </a:rPr>
              <a:t>工具链完备性</a:t>
            </a:r>
          </a:p>
          <a:p>
            <a:pPr indent="-539750" fontAlgn="auto"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en-US" sz="40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minimum iteration time</a:t>
            </a:r>
            <a:r>
              <a:rPr lang="en-US" altLang="zh-CN" sz="4000" dirty="0" smtClean="0">
                <a:sym typeface="+mn-ea"/>
              </a:rPr>
              <a:t> - </a:t>
            </a:r>
            <a:r>
              <a:rPr lang="zh-CN" altLang="en-US" sz="4000" dirty="0" smtClean="0">
                <a:sym typeface="+mn-ea"/>
              </a:rPr>
              <a:t>最小迭代时间</a:t>
            </a:r>
            <a:endParaRPr lang="zh-CN" altLang="en-US" sz="2570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71260" y="6320155"/>
            <a:ext cx="577469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zh-CN" sz="2000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注：这些因素直接决定了项目按期交付的可能性。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评估 </a:t>
            </a:r>
            <a:r>
              <a:rPr lang="en-US" altLang="zh-CN" dirty="0" smtClean="0">
                <a:sym typeface="+mn-ea"/>
              </a:rPr>
              <a:t>- </a:t>
            </a:r>
            <a:r>
              <a:rPr lang="zh-CN" altLang="en-US" dirty="0" smtClean="0">
                <a:sym typeface="+mn-ea"/>
              </a:rPr>
              <a:t>考虑</a:t>
            </a:r>
            <a:r>
              <a:rPr lang="zh-CN" altLang="en-US" dirty="0" smtClean="0">
                <a:sym typeface="+mn-ea"/>
              </a:rPr>
              <a:t>因素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二级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 smtClean="0">
                <a:sym typeface="+mn-ea"/>
              </a:rPr>
              <a:t> 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66570"/>
            <a:ext cx="7798435" cy="21424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indent="-539750" fontAlgn="auto"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en-US" altLang="zh-CN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exception tolerance</a:t>
            </a:r>
            <a:r>
              <a:rPr lang="en-US" altLang="zh-CN" sz="3200" dirty="0">
                <a:solidFill>
                  <a:schemeClr val="tx1"/>
                </a:solidFill>
                <a:sym typeface="+mn-ea"/>
              </a:rPr>
              <a:t> - </a:t>
            </a:r>
            <a:r>
              <a:rPr lang="zh-CN" altLang="en-US" sz="3200" dirty="0">
                <a:solidFill>
                  <a:schemeClr val="tx1"/>
                </a:solidFill>
                <a:sym typeface="+mn-ea"/>
              </a:rPr>
              <a:t>异常耐受力</a:t>
            </a:r>
          </a:p>
          <a:p>
            <a:pPr lvl="1" indent="-53975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特殊需求</a:t>
            </a:r>
          </a:p>
          <a:p>
            <a:pPr lvl="1" indent="-53975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坏数据</a:t>
            </a:r>
          </a:p>
          <a:p>
            <a:pPr lvl="1" indent="-53975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破坏性改动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838200" y="3909060"/>
            <a:ext cx="8216900" cy="2378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539750" fontAlgn="auto"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en-US" altLang="zh-CN" sz="32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multi-dimensional visibility</a:t>
            </a:r>
            <a:r>
              <a:rPr lang="en-US" altLang="zh-CN" sz="3200" dirty="0" smtClean="0">
                <a:sym typeface="+mn-ea"/>
              </a:rPr>
              <a:t> -</a:t>
            </a:r>
            <a:r>
              <a:rPr lang="zh-CN" altLang="en-US" sz="3200" dirty="0" smtClean="0">
                <a:sym typeface="+mn-ea"/>
              </a:rPr>
              <a:t>充分的可见性</a:t>
            </a:r>
            <a:r>
              <a:rPr lang="zh-CN" altLang="en-US" sz="4000" dirty="0" smtClean="0">
                <a:sym typeface="+mn-ea"/>
              </a:rPr>
              <a:t> </a:t>
            </a:r>
            <a:r>
              <a:rPr lang="en-US" altLang="zh-CN" sz="4000" dirty="0" smtClean="0">
                <a:sym typeface="+mn-ea"/>
              </a:rPr>
              <a:t> </a:t>
            </a:r>
          </a:p>
          <a:p>
            <a:pPr lvl="1" indent="-53975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关键业务流程的可见性</a:t>
            </a:r>
          </a:p>
          <a:p>
            <a:pPr lvl="1" indent="-53975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文件数据可见性</a:t>
            </a:r>
          </a:p>
          <a:p>
            <a:pPr lvl="1" indent="-53975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性能数据可见性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32375" y="6385560"/>
            <a:ext cx="709422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r"/>
            <a:r>
              <a:rPr lang="zh-CN" sz="2000" dirty="0" smtClean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注：这些因素直接决定了风险把握和问题解决的可能性。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评估 </a:t>
            </a:r>
            <a:r>
              <a:rPr lang="en-US" altLang="zh-CN" dirty="0" smtClean="0">
                <a:sym typeface="+mn-ea"/>
              </a:rPr>
              <a:t>- </a:t>
            </a:r>
            <a:r>
              <a:rPr lang="zh-CN" altLang="en-US" dirty="0" smtClean="0">
                <a:sym typeface="+mn-ea"/>
              </a:rPr>
              <a:t>考虑</a:t>
            </a:r>
            <a:r>
              <a:rPr lang="zh-CN" altLang="en-US" dirty="0" smtClean="0">
                <a:sym typeface="+mn-ea"/>
              </a:rPr>
              <a:t>因素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三级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  </a:t>
            </a:r>
            <a:endParaRPr lang="zh-CN" altLang="en-US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838200" y="1790065"/>
            <a:ext cx="10795000" cy="3838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workflow customizability</a:t>
            </a:r>
            <a:r>
              <a:rPr lang="en-US" altLang="zh-CN" dirty="0" smtClean="0">
                <a:sym typeface="+mn-ea"/>
              </a:rPr>
              <a:t> -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工作流的可定制性 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teamscale-friendly</a:t>
            </a:r>
            <a:r>
              <a:rPr lang="en-US" altLang="zh-CN" dirty="0" smtClean="0">
                <a:solidFill>
                  <a:schemeClr val="tx1"/>
                </a:solidFill>
              </a:rPr>
              <a:t> - </a:t>
            </a:r>
            <a:r>
              <a:rPr lang="zh-CN" altLang="en-US" dirty="0" smtClean="0">
                <a:solidFill>
                  <a:schemeClr val="tx1"/>
                </a:solidFill>
              </a:rPr>
              <a:t>对团队规模变化是否友好</a:t>
            </a:r>
          </a:p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3rd party-friendly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-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对第三方库是否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友好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industry standard-friendly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 - 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对</a:t>
            </a:r>
            <a:r>
              <a:rPr lang="zh-CN" dirty="0" smtClean="0">
                <a:solidFill>
                  <a:schemeClr val="tx1"/>
                </a:solidFill>
                <a:sym typeface="+mn-ea"/>
              </a:rPr>
              <a:t>行业标准是否友好</a:t>
            </a:r>
          </a:p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community-friendly </a:t>
            </a: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zh-CN" altLang="en-US" dirty="0">
                <a:solidFill>
                  <a:schemeClr val="tx1"/>
                </a:solidFill>
              </a:rPr>
              <a:t>社区问题解答能力，互相作用的方式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9630366" y="3224427"/>
            <a:ext cx="1561471" cy="5991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1755" rIns="0" bIns="0" rtlCol="0" anchor="ctr" anchorCtr="1"/>
          <a:lstStyle/>
          <a:p>
            <a:pPr algn="ctr"/>
            <a:r>
              <a:rPr lang="zh-CN" altLang="en-US" dirty="0" smtClean="0">
                <a:effectLst>
                  <a:outerShdw blurRad="50800" dist="76200" dir="2700000" sx="102000" sy="102000" algn="tl" rotWithShape="0">
                    <a:prstClr val="black">
                      <a:alpha val="43000"/>
                    </a:prstClr>
                  </a:outerShdw>
                </a:effectLst>
                <a:latin typeface="Kozuka Gothic Pro H" panose="020B0800000000000000" charset="-128"/>
                <a:ea typeface="Kozuka Gothic Pro H" panose="020B0800000000000000" charset="-128"/>
              </a:rPr>
              <a:t>三不管地带</a:t>
            </a:r>
            <a:endParaRPr lang="en-US" altLang="zh-CN" dirty="0">
              <a:effectLst>
                <a:outerShdw blurRad="50800" dist="76200" dir="2700000" sx="102000" sy="102000" algn="tl" rotWithShape="0">
                  <a:prstClr val="black">
                    <a:alpha val="43000"/>
                  </a:prstClr>
                </a:outerShdw>
              </a:effectLst>
              <a:latin typeface="Kozuka Gothic Pro H" panose="020B0800000000000000" charset="-128"/>
              <a:ea typeface="Kozuka Gothic Pro H" panose="020B080000000000000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运用和改造</a:t>
            </a:r>
            <a:endParaRPr lang="zh-CN" altLang="en-US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976521" y="1690688"/>
            <a:ext cx="9540875" cy="3977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sz="3200" dirty="0" smtClean="0">
                <a:sym typeface="+mn-ea"/>
              </a:rPr>
              <a:t>工作流的建立，维护和优化</a:t>
            </a:r>
          </a:p>
          <a:p>
            <a:pPr lvl="2"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sz="2280" dirty="0" smtClean="0">
                <a:sym typeface="+mn-ea"/>
              </a:rPr>
              <a:t>注意观察工作流中每一环的个体响应速度</a:t>
            </a:r>
          </a:p>
          <a:p>
            <a:pPr lvl="2"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sz="2280" dirty="0" smtClean="0">
                <a:sym typeface="+mn-ea"/>
              </a:rPr>
              <a:t>注意清理不必要的依赖关系（逻辑上 </a:t>
            </a:r>
            <a:r>
              <a:rPr lang="en-US" altLang="zh-CN" sz="2280" dirty="0" smtClean="0">
                <a:sym typeface="+mn-ea"/>
              </a:rPr>
              <a:t>/ </a:t>
            </a:r>
            <a:r>
              <a:rPr lang="zh-CN" altLang="en-US" sz="2280" dirty="0" smtClean="0">
                <a:sym typeface="+mn-ea"/>
              </a:rPr>
              <a:t>资源上 </a:t>
            </a:r>
            <a:r>
              <a:rPr lang="en-US" altLang="zh-CN" sz="2280" dirty="0" smtClean="0">
                <a:sym typeface="+mn-ea"/>
              </a:rPr>
              <a:t>/ </a:t>
            </a:r>
            <a:r>
              <a:rPr lang="zh-CN" altLang="en-US" sz="2280" dirty="0" smtClean="0">
                <a:sym typeface="+mn-ea"/>
              </a:rPr>
              <a:t>人员上）</a:t>
            </a:r>
          </a:p>
          <a:p>
            <a:pPr lvl="2"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sz="2280" dirty="0" smtClean="0">
                <a:sym typeface="+mn-ea"/>
              </a:rPr>
              <a:t>注意区分 </a:t>
            </a:r>
            <a:r>
              <a:rPr lang="en-US" altLang="zh-CN" sz="2280" dirty="0" smtClean="0">
                <a:sym typeface="+mn-ea"/>
              </a:rPr>
              <a:t>hackers </a:t>
            </a:r>
            <a:r>
              <a:rPr lang="zh-CN" altLang="en-US" sz="2280" dirty="0" smtClean="0">
                <a:sym typeface="+mn-ea"/>
              </a:rPr>
              <a:t>和 </a:t>
            </a:r>
            <a:r>
              <a:rPr lang="en-US" altLang="zh-CN" sz="2280" dirty="0" smtClean="0">
                <a:sym typeface="+mn-ea"/>
              </a:rPr>
              <a:t>scientists</a:t>
            </a:r>
            <a:r>
              <a:rPr lang="zh-CN" altLang="en-US" sz="2280" dirty="0" smtClean="0">
                <a:sym typeface="+mn-ea"/>
              </a:rPr>
              <a:t>，总是让他们待在合适的地方</a:t>
            </a: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buNone/>
            </a:pPr>
            <a:r>
              <a:rPr lang="zh-CN" altLang="en-US" sz="3200" dirty="0">
                <a:solidFill>
                  <a:schemeClr val="tx1"/>
                </a:solidFill>
                <a:sym typeface="+mn-ea"/>
              </a:rPr>
              <a:t> 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3" name="图片 2" descr="workflow-designer-worldserv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" y="4618990"/>
            <a:ext cx="3264535" cy="1872615"/>
          </a:xfrm>
          <a:prstGeom prst="rect">
            <a:avLst/>
          </a:prstGeom>
        </p:spPr>
      </p:pic>
      <p:pic>
        <p:nvPicPr>
          <p:cNvPr id="4" name="图片 3" descr="imag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4879340"/>
            <a:ext cx="3390265" cy="1352550"/>
          </a:xfrm>
          <a:prstGeom prst="rect">
            <a:avLst/>
          </a:prstGeom>
        </p:spPr>
      </p:pic>
      <p:pic>
        <p:nvPicPr>
          <p:cNvPr id="6" name="图片 5" descr="图像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010" y="4497070"/>
            <a:ext cx="3380740" cy="211772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898380" y="3035241"/>
            <a:ext cx="1561471" cy="5991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1755" rIns="0" bIns="0" rtlCol="0" anchor="ctr" anchorCtr="1"/>
          <a:lstStyle/>
          <a:p>
            <a:pPr algn="ctr"/>
            <a:r>
              <a:rPr lang="zh-CN" altLang="en-US" dirty="0" smtClean="0">
                <a:effectLst>
                  <a:outerShdw blurRad="50800" dist="76200" dir="2700000" sx="102000" sy="102000" algn="tl" rotWithShape="0">
                    <a:prstClr val="black">
                      <a:alpha val="43000"/>
                    </a:prstClr>
                  </a:outerShdw>
                </a:effectLst>
                <a:latin typeface="Kozuka Gothic Pro H" panose="020B0800000000000000" charset="-128"/>
                <a:ea typeface="Kozuka Gothic Pro H" panose="020B0800000000000000" charset="-128"/>
              </a:rPr>
              <a:t>心跳依赖</a:t>
            </a:r>
            <a:endParaRPr lang="en-US" altLang="zh-CN" dirty="0">
              <a:effectLst>
                <a:outerShdw blurRad="50800" dist="76200" dir="2700000" sx="102000" sy="102000" algn="tl" rotWithShape="0">
                  <a:prstClr val="black">
                    <a:alpha val="43000"/>
                  </a:prstClr>
                </a:outerShdw>
              </a:effectLst>
              <a:latin typeface="Kozuka Gothic Pro H" panose="020B0800000000000000" charset="-128"/>
              <a:ea typeface="Kozuka Gothic Pro H" panose="020B080000000000000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引擎版本同步节奏的管理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838200" y="1927860"/>
            <a:ext cx="9949815" cy="386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sz="2400" dirty="0" smtClean="0">
                <a:sym typeface="+mn-ea"/>
              </a:rPr>
              <a:t>引擎版本同步就像持续构建 </a:t>
            </a:r>
            <a:r>
              <a:rPr lang="en-US" altLang="zh-CN" sz="2400" dirty="0" smtClean="0">
                <a:sym typeface="+mn-ea"/>
              </a:rPr>
              <a:t>(Continuous Integration) </a:t>
            </a:r>
            <a:r>
              <a:rPr lang="zh-CN" altLang="en-US" sz="2400" dirty="0" smtClean="0">
                <a:sym typeface="+mn-ea"/>
              </a:rPr>
              <a:t>，做得越及时，粒度越细，总的工作量就越小</a:t>
            </a:r>
            <a:endParaRPr lang="zh-CN" altLang="en-US" sz="2400"/>
          </a:p>
          <a:p>
            <a:pPr lvl="2"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sz="2400">
                <a:sym typeface="+mn-ea"/>
              </a:rPr>
              <a:t>每次新版本的集成，都是...</a:t>
            </a:r>
          </a:p>
          <a:p>
            <a:pPr lvl="4" indent="-53975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一次检视各个子模块的潜在缺陷的好机会</a:t>
            </a:r>
          </a:p>
          <a:p>
            <a:pPr lvl="4" indent="-53975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一次发现不同的自动化测试点的好机会</a:t>
            </a:r>
          </a:p>
          <a:p>
            <a:pPr lvl="4" indent="-53975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一次清理负担，轻装上阵的机会</a:t>
            </a:r>
            <a:endParaRPr lang="zh-CN" altLang="en-US" sz="2400"/>
          </a:p>
          <a:p>
            <a:pPr lvl="2"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sz="2400">
                <a:sym typeface="+mn-ea"/>
              </a:rPr>
              <a:t>应总是在</a:t>
            </a:r>
            <a:r>
              <a:rPr lang="zh-CN" altLang="en-US" sz="2400" b="1">
                <a:solidFill>
                  <a:srgbClr val="FFC000"/>
                </a:solidFill>
                <a:sym typeface="+mn-ea"/>
              </a:rPr>
              <a:t>实验分支</a:t>
            </a:r>
            <a:r>
              <a:rPr lang="zh-CN" altLang="en-US" sz="2400">
                <a:sym typeface="+mn-ea"/>
              </a:rPr>
              <a:t>里做集成，这样就可以在日后回溯你的每一次集成的完整经过，降低集成时新引入问题的风险</a:t>
            </a:r>
            <a:endParaRPr lang="zh-CN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Game Engine 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7841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zh-CN" altLang="en-US" sz="4000" dirty="0" smtClean="0"/>
              <a:t> 十年变迁 </a:t>
            </a:r>
            <a:r>
              <a:rPr lang="en-US" altLang="zh-CN" sz="4000" dirty="0" smtClean="0"/>
              <a:t>(2006-2016)</a:t>
            </a:r>
          </a:p>
          <a:p>
            <a:pPr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zh-CN" altLang="en-US" sz="4000" dirty="0"/>
              <a:t> </a:t>
            </a:r>
            <a:r>
              <a:rPr lang="zh-CN" altLang="en-US" sz="4000" dirty="0" smtClean="0"/>
              <a:t>一次技术迭代周期</a:t>
            </a:r>
            <a:endParaRPr lang="en-US" altLang="zh-CN" sz="4000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endParaRPr lang="en-US" altLang="zh-CN" sz="28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28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28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zh-CN" altLang="en-US" sz="4000" dirty="0" smtClean="0">
                <a:solidFill>
                  <a:schemeClr val="tx1"/>
                </a:solidFill>
              </a:rPr>
              <a:t> 下</a:t>
            </a:r>
            <a:r>
              <a:rPr lang="zh-CN" altLang="en-US" sz="4000" dirty="0">
                <a:solidFill>
                  <a:schemeClr val="tx1"/>
                </a:solidFill>
              </a:rPr>
              <a:t>一个十年</a:t>
            </a:r>
          </a:p>
        </p:txBody>
      </p:sp>
      <p:sp>
        <p:nvSpPr>
          <p:cNvPr id="4" name="矩形 3"/>
          <p:cNvSpPr/>
          <p:nvPr/>
        </p:nvSpPr>
        <p:spPr>
          <a:xfrm>
            <a:off x="1750695" y="3713480"/>
            <a:ext cx="6988175" cy="1007745"/>
          </a:xfrm>
          <a:prstGeom prst="rect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sym typeface="+mn-ea"/>
              </a:rPr>
              <a:t>前期：引擎的评估和技术选型</a:t>
            </a:r>
            <a:endParaRPr lang="en-US" altLang="zh-CN" sz="2400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chemeClr val="bg2">
                    <a:lumMod val="40000"/>
                    <a:lumOff val="60000"/>
                  </a:schemeClr>
                </a:solidFill>
                <a:sym typeface="+mn-ea"/>
              </a:rPr>
              <a:t>后期：引擎的运用，</a:t>
            </a:r>
            <a:r>
              <a:rPr lang="zh-CN" altLang="en-US" sz="2400" dirty="0">
                <a:solidFill>
                  <a:schemeClr val="bg2">
                    <a:lumMod val="40000"/>
                    <a:lumOff val="60000"/>
                  </a:schemeClr>
                </a:solidFill>
                <a:sym typeface="+mn-ea"/>
              </a:rPr>
              <a:t>技术改造和问题解决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gb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6" y="3647440"/>
            <a:ext cx="5485765" cy="2809240"/>
          </a:xfrm>
          <a:prstGeom prst="rect">
            <a:avLst/>
          </a:prstGeom>
          <a:effectLst>
            <a:outerShdw blurRad="50800" dist="38100" dir="9600000" sx="104000" sy="104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局限性认识 </a:t>
            </a:r>
            <a:r>
              <a:rPr lang="en-US" altLang="zh-CN" dirty="0" smtClean="0">
                <a:sym typeface="+mn-ea"/>
              </a:rPr>
              <a:t>(I)</a:t>
            </a:r>
            <a:endParaRPr lang="zh-CN" altLang="en-US" dirty="0" smtClean="0"/>
          </a:p>
        </p:txBody>
      </p:sp>
      <p:pic>
        <p:nvPicPr>
          <p:cNvPr id="7" name="图片 6" descr="gb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10" y="656590"/>
            <a:ext cx="5666740" cy="580009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内容占位符 2"/>
          <p:cNvSpPr>
            <a:spLocks noGrp="1"/>
          </p:cNvSpPr>
          <p:nvPr/>
        </p:nvSpPr>
        <p:spPr>
          <a:xfrm>
            <a:off x="903605" y="1691005"/>
            <a:ext cx="9190990" cy="462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4"/>
              </a:buBlip>
            </a:pPr>
            <a:r>
              <a:rPr lang="zh-CN" dirty="0" smtClean="0">
                <a:sym typeface="+mn-ea"/>
              </a:rPr>
              <a:t>策划说：</a:t>
            </a:r>
            <a:r>
              <a:rPr lang="en-US" altLang="zh-CN" dirty="0" smtClean="0">
                <a:sym typeface="+mn-ea"/>
              </a:rPr>
              <a:t>“</a:t>
            </a:r>
            <a:r>
              <a:rPr lang="zh-CN" altLang="en-US" dirty="0" smtClean="0">
                <a:sym typeface="+mn-ea"/>
              </a:rPr>
              <a:t>要有车</a:t>
            </a:r>
            <a:r>
              <a:rPr lang="en-US" altLang="zh-CN" dirty="0" smtClean="0">
                <a:sym typeface="+mn-ea"/>
              </a:rPr>
              <a:t>~”</a:t>
            </a:r>
          </a:p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4"/>
              </a:buBlip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于是就有了车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局限性认识 </a:t>
            </a:r>
            <a:r>
              <a:rPr lang="en-US" altLang="zh-CN" dirty="0" smtClean="0">
                <a:sym typeface="+mn-ea"/>
              </a:rPr>
              <a:t>(II)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903605" y="1691005"/>
            <a:ext cx="9190990" cy="462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3"/>
              </a:buBlip>
            </a:pPr>
            <a:endParaRPr lang="zh-CN" altLang="en-US" sz="2000" dirty="0">
              <a:solidFill>
                <a:schemeClr val="tx1"/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buNone/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2400"/>
              </a:spcBef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" name="图片 2" descr="[2016-10-20] {演讲} {素材} 引擎弱点克服 wow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69490"/>
            <a:ext cx="4605655" cy="2588895"/>
          </a:xfrm>
          <a:prstGeom prst="rect">
            <a:avLst/>
          </a:prstGeom>
        </p:spPr>
      </p:pic>
      <p:pic>
        <p:nvPicPr>
          <p:cNvPr id="4" name="图片 3" descr="[2016-10-20] {演讲} {素材} 引擎弱点克服 wow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510" y="2269490"/>
            <a:ext cx="4606290" cy="2588895"/>
          </a:xfrm>
          <a:prstGeom prst="rect">
            <a:avLst/>
          </a:prstGeom>
        </p:spPr>
      </p:pic>
      <p:sp>
        <p:nvSpPr>
          <p:cNvPr id="83" name="右箭头 82"/>
          <p:cNvSpPr/>
          <p:nvPr/>
        </p:nvSpPr>
        <p:spPr>
          <a:xfrm>
            <a:off x="5685790" y="3239770"/>
            <a:ext cx="821055" cy="64833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1117600" y="5438140"/>
            <a:ext cx="9190990" cy="671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3"/>
              </a:buBlip>
            </a:pPr>
            <a:r>
              <a:rPr lang="zh-CN" dirty="0" smtClean="0">
                <a:sym typeface="+mn-ea"/>
              </a:rPr>
              <a:t>万能兔子</a:t>
            </a:r>
            <a:endParaRPr lang="zh-CN" dirty="0" smtClean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问题解决</a:t>
            </a:r>
            <a:endParaRPr lang="zh-CN" altLang="en-US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1106170" y="1905000"/>
            <a:ext cx="9190990" cy="2892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dirty="0" smtClean="0">
                <a:sym typeface="+mn-ea"/>
              </a:rPr>
              <a:t>尺有所短  (U</a:t>
            </a:r>
            <a:r>
              <a:rPr lang="en-US" altLang="zh-CN" dirty="0" smtClean="0">
                <a:sym typeface="+mn-ea"/>
              </a:rPr>
              <a:t>E</a:t>
            </a:r>
            <a:r>
              <a:rPr lang="zh-CN" altLang="en-US" dirty="0" smtClean="0">
                <a:sym typeface="+mn-ea"/>
              </a:rPr>
              <a:t>3 更新)</a:t>
            </a:r>
          </a:p>
          <a:p>
            <a:pPr indent="-539750" fontAlgn="auto">
              <a:lnSpc>
                <a:spcPct val="22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不让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引擎不支持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......” 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成为万能借口（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android -&gt; miui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）</a:t>
            </a:r>
          </a:p>
          <a:p>
            <a:pPr indent="-539750" fontAlgn="auto">
              <a:lnSpc>
                <a:spcPct val="22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及时发现和躲开伪命题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775697" y="1813413"/>
            <a:ext cx="1561471" cy="5991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1755" rIns="0" bIns="0" rtlCol="0" anchor="ctr" anchorCtr="1"/>
          <a:lstStyle/>
          <a:p>
            <a:pPr algn="ctr"/>
            <a:r>
              <a:rPr lang="zh-CN" altLang="en-US" dirty="0" smtClean="0">
                <a:effectLst>
                  <a:outerShdw blurRad="50800" dist="76200" dir="2700000" sx="102000" sy="102000" algn="tl" rotWithShape="0">
                    <a:prstClr val="black">
                      <a:alpha val="43000"/>
                    </a:prstClr>
                  </a:outerShdw>
                </a:effectLst>
                <a:latin typeface="Kozuka Gothic Pro H" panose="020B0800000000000000" charset="-128"/>
                <a:ea typeface="Kozuka Gothic Pro H" panose="020B0800000000000000" charset="-128"/>
              </a:rPr>
              <a:t>正交性</a:t>
            </a:r>
            <a:endParaRPr lang="en-US" altLang="zh-CN" dirty="0">
              <a:effectLst>
                <a:outerShdw blurRad="50800" dist="76200" dir="2700000" sx="102000" sy="102000" algn="tl" rotWithShape="0">
                  <a:prstClr val="black">
                    <a:alpha val="43000"/>
                  </a:prstClr>
                </a:outerShdw>
              </a:effectLst>
              <a:latin typeface="Kozuka Gothic Pro H" panose="020B0800000000000000" charset="-128"/>
              <a:ea typeface="Kozuka Gothic Pro H" panose="020B0800000000000000" charset="-128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5160842" y="5011737"/>
            <a:ext cx="2777096" cy="1349649"/>
          </a:xfrm>
          <a:prstGeom prst="wedgeRoundRectCallout">
            <a:avLst>
              <a:gd name="adj1" fmla="val -36697"/>
              <a:gd name="adj2" fmla="val -64679"/>
              <a:gd name="adj3" fmla="val 16667"/>
            </a:avLst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04794" y="5168843"/>
            <a:ext cx="215724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80% </a:t>
            </a:r>
            <a:r>
              <a:rPr lang="zh-CN" alt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的伪命题的根源是性能问题</a:t>
            </a:r>
            <a:endParaRPr lang="en-US" altLang="zh-CN" strike="sngStrike" dirty="0" smtClean="0">
              <a:solidFill>
                <a:schemeClr val="tx1">
                  <a:lumMod val="6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技术负债 </a:t>
            </a:r>
            <a:endParaRPr lang="zh-CN" altLang="en-US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903605" y="1691005"/>
            <a:ext cx="9190990" cy="4232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539750" fontAlgn="auto">
              <a:lnSpc>
                <a:spcPct val="22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和公司的负债一样，并不总是坏的</a:t>
            </a:r>
          </a:p>
          <a:p>
            <a:pPr indent="-539750" fontAlgn="auto">
              <a:lnSpc>
                <a:spcPct val="22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往往是突击能力强的表现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和技术上限的正相关性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indent="-539750" fontAlgn="auto">
              <a:lnSpc>
                <a:spcPct val="22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以正合，以奇胜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( hackers &amp; scientists )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“我们选了错误的引擎，now what？”</a:t>
            </a:r>
            <a:endParaRPr lang="zh-CN" altLang="en-US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972360" y="2141001"/>
            <a:ext cx="9190990" cy="3439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539750" fontAlgn="auto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跟给一个开发中的游戏换引擎比起来，给一辆车换发动机容易得就好像给你的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PC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换一块硬盘</a:t>
            </a:r>
          </a:p>
          <a:p>
            <a:pPr lvl="1" indent="-539750" fontAlgn="auto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 panose="020B0604020202020204" pitchFamily="34" charset="0"/>
              <a:buBlip>
                <a:blip r:embed="rId2"/>
              </a:buBlip>
            </a:pPr>
            <a:endParaRPr lang="zh-CN" altLang="en-US" sz="2400" dirty="0">
              <a:solidFill>
                <a:schemeClr val="tx1"/>
              </a:solidFill>
              <a:sym typeface="+mn-ea"/>
            </a:endParaRPr>
          </a:p>
          <a:p>
            <a:pPr lvl="1" indent="-539750" fontAlgn="auto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回顾选引擎时的主要考虑，看看当时的前提是否依然有效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 </a:t>
            </a:r>
          </a:p>
          <a:p>
            <a:pPr marL="146050" lvl="1" indent="0" fontAlgn="auto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 panose="020B0604020202020204" pitchFamily="34" charset="0"/>
              <a:buNone/>
            </a:pPr>
            <a:endParaRPr lang="en-US" altLang="zh-CN" sz="2400" dirty="0">
              <a:solidFill>
                <a:schemeClr val="tx1"/>
              </a:solidFill>
              <a:sym typeface="+mn-ea"/>
            </a:endParaRPr>
          </a:p>
          <a:p>
            <a:pPr lvl="1" indent="-539750" fontAlgn="auto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（有的时候）不是引擎的问题，是人的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 rot="20701922">
            <a:off x="7860658" y="5032742"/>
            <a:ext cx="2260089" cy="5991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1755" rIns="0" bIns="0" rtlCol="0" anchor="ctr" anchorCtr="1"/>
          <a:lstStyle/>
          <a:p>
            <a:pPr algn="ctr"/>
            <a:r>
              <a:rPr lang="zh-CN" altLang="en-US" dirty="0" smtClean="0">
                <a:effectLst>
                  <a:outerShdw blurRad="50800" dist="76200" dir="2700000" sx="102000" sy="102000" algn="tl" rotWithShape="0">
                    <a:prstClr val="black">
                      <a:alpha val="43000"/>
                    </a:prstClr>
                  </a:outerShdw>
                </a:effectLst>
                <a:latin typeface="Kozuka Gothic Pro H" panose="020B0800000000000000" charset="-128"/>
                <a:ea typeface="Kozuka Gothic Pro H" panose="020B0800000000000000" charset="-128"/>
              </a:rPr>
              <a:t>回到三个问题</a:t>
            </a:r>
            <a:endParaRPr lang="en-US" altLang="zh-CN" dirty="0">
              <a:effectLst>
                <a:outerShdw blurRad="50800" dist="76200" dir="2700000" sx="102000" sy="102000" algn="tl" rotWithShape="0">
                  <a:prstClr val="black">
                    <a:alpha val="43000"/>
                  </a:prstClr>
                </a:outerShdw>
              </a:effectLst>
              <a:latin typeface="Kozuka Gothic Pro H" panose="020B0800000000000000" charset="-128"/>
              <a:ea typeface="Kozuka Gothic Pro H" panose="020B0800000000000000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Game Engine Topics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7841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  <a:buBlip>
                <a:blip r:embed="rId2"/>
              </a:buBlip>
            </a:pPr>
            <a:r>
              <a:rPr lang="zh-CN" altLang="en-US" sz="3600" dirty="0" smtClean="0">
                <a:solidFill>
                  <a:schemeClr val="tx1">
                    <a:lumMod val="50000"/>
                  </a:schemeClr>
                </a:solidFill>
              </a:rPr>
              <a:t> 十年变迁 </a:t>
            </a:r>
            <a:r>
              <a:rPr lang="en-US" altLang="zh-CN" sz="3600" dirty="0" smtClean="0">
                <a:solidFill>
                  <a:schemeClr val="tx1">
                    <a:lumMod val="50000"/>
                  </a:schemeClr>
                </a:solidFill>
              </a:rPr>
              <a:t>(2006-2016)</a:t>
            </a:r>
          </a:p>
          <a:p>
            <a:pPr>
              <a:lnSpc>
                <a:spcPct val="100000"/>
              </a:lnSpc>
              <a:spcBef>
                <a:spcPts val="3600"/>
              </a:spcBef>
              <a:buClrTx/>
              <a:buSzPct val="100000"/>
              <a:buBlip>
                <a:blip r:embed="rId2"/>
              </a:buBlip>
            </a:pPr>
            <a:r>
              <a:rPr lang="zh-CN" altLang="en-US" sz="40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zh-CN" altLang="en-US" sz="40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一次技术迭代周期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zh-CN" altLang="en-US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zh-CN" altLang="en-US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zh-CN" altLang="en-US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3600"/>
              </a:spcBef>
              <a:buClrTx/>
              <a:buSzPct val="100000"/>
              <a:buBlip>
                <a:blip r:embed="rId3"/>
              </a:buBlip>
            </a:pPr>
            <a:r>
              <a:rPr lang="zh-CN" altLang="en-US" sz="3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下一个十年</a:t>
            </a:r>
            <a:endParaRPr lang="zh-CN" altLang="en-US" sz="3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3600"/>
              </a:spcBef>
            </a:pPr>
            <a:endParaRPr lang="zh-CN" altLang="en-US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6725" y="3526136"/>
            <a:ext cx="6988175" cy="1007745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sym typeface="+mn-ea"/>
              </a:rPr>
              <a:t>前期：引擎的评估和技术选型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</a:schemeClr>
                </a:solidFill>
                <a:sym typeface="+mn-ea"/>
              </a:rPr>
              <a:t>后期：引擎的运用，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sym typeface="+mn-ea"/>
              </a:rPr>
              <a:t>技术改造和问题解决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下一个十年</a:t>
            </a:r>
            <a:endParaRPr lang="zh-CN" altLang="en-US" dirty="0" smtClean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838200" y="1790065"/>
            <a:ext cx="10795000" cy="6711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539750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dirty="0" smtClean="0">
                <a:sym typeface="+mn-ea"/>
              </a:rPr>
              <a:t>从一个数据说起</a:t>
            </a:r>
            <a:endParaRPr 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5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3131185"/>
            <a:ext cx="2709545" cy="20364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64760" y="3131185"/>
            <a:ext cx="4228465" cy="1687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4800"/>
              </a:spcBef>
            </a:pPr>
            <a:r>
              <a:rPr lang="zh-CN" altLang="en-US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峰值速率        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20G bps</a:t>
            </a:r>
          </a:p>
          <a:p>
            <a:pPr fontAlgn="auto">
              <a:spcBef>
                <a:spcPts val="4800"/>
              </a:spcBef>
            </a:pPr>
            <a:r>
              <a:rPr lang="zh-CN" altLang="en-US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用户面延时     </a:t>
            </a:r>
            <a:r>
              <a:rPr lang="zh-CN" altLang="en-US" sz="3200" b="1">
                <a:solidFill>
                  <a:srgbClr val="FFC0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0.5ms</a:t>
            </a:r>
            <a:r>
              <a:rPr lang="zh-CN" altLang="en-US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88000" y="4818380"/>
            <a:ext cx="1294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(URLLC)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9946322" y="2022315"/>
            <a:ext cx="1221740" cy="3021965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2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02850" y="3229610"/>
            <a:ext cx="968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1G bps </a:t>
            </a:r>
            <a:endParaRPr lang="zh-CN" alt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02850" y="4370705"/>
            <a:ext cx="968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10 ms</a:t>
            </a:r>
            <a:endParaRPr lang="zh-CN" alt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cxnSp>
        <p:nvCxnSpPr>
          <p:cNvPr id="9" name="直接箭头连接符 8"/>
          <p:cNvCxnSpPr>
            <a:stCxn id="3" idx="1"/>
          </p:cNvCxnSpPr>
          <p:nvPr/>
        </p:nvCxnSpPr>
        <p:spPr>
          <a:xfrm flipH="1" flipV="1">
            <a:off x="8999220" y="3428365"/>
            <a:ext cx="1103630" cy="635"/>
          </a:xfrm>
          <a:prstGeom prst="straightConnector1">
            <a:avLst/>
          </a:prstGeom>
          <a:ln w="38100">
            <a:tailEnd type="stealth" w="lg" len="lg"/>
          </a:ln>
          <a:effectLst>
            <a:outerShdw blurRad="76200" dist="38100" dir="5400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8999220" y="4570095"/>
            <a:ext cx="1103630" cy="635"/>
          </a:xfrm>
          <a:prstGeom prst="straightConnector1">
            <a:avLst/>
          </a:prstGeom>
          <a:ln w="38100">
            <a:tailEnd type="stealth" w="lg" len="lg"/>
          </a:ln>
          <a:effectLst>
            <a:outerShdw blurRad="76200" dist="38100" dir="5400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086975" y="2172335"/>
            <a:ext cx="968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4G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sz="3600" dirty="0" smtClean="0">
                <a:sym typeface="+mn-ea"/>
              </a:rPr>
              <a:t>Latency Numbers Every Programmer Should Know</a:t>
            </a:r>
          </a:p>
        </p:txBody>
      </p:sp>
      <p:pic>
        <p:nvPicPr>
          <p:cNvPr id="14" name="图片 13" descr="latenc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1496060"/>
            <a:ext cx="10058400" cy="441261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416050" y="5041900"/>
            <a:ext cx="9039860" cy="26416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1115" y="6457950"/>
            <a:ext cx="3886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https://gist.github.com/jboner/2841832</a:t>
            </a:r>
          </a:p>
        </p:txBody>
      </p:sp>
      <p:sp>
        <p:nvSpPr>
          <p:cNvPr id="18" name="流程图: 卡片 17"/>
          <p:cNvSpPr/>
          <p:nvPr/>
        </p:nvSpPr>
        <p:spPr>
          <a:xfrm>
            <a:off x="6943725" y="1901825"/>
            <a:ext cx="4550410" cy="1436370"/>
          </a:xfrm>
          <a:prstGeom prst="flowChartPunchedCard">
            <a:avLst/>
          </a:prstGeom>
          <a:effectLst>
            <a:outerShdw blurRad="50800" dist="38100" dir="2700000" sx="105000" sy="105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0" bIns="180000" rtlCol="0" anchor="ctr" anchorCtr="0"/>
          <a:lstStyle/>
          <a:p>
            <a:pPr algn="ctr"/>
            <a:r>
              <a:rPr lang="en-US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What happens when your internet connection is much much faster (10x) than your disk seek?</a:t>
            </a:r>
            <a:endParaRPr 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7508240" y="3543935"/>
            <a:ext cx="300355" cy="1130300"/>
          </a:xfrm>
          <a:prstGeom prst="straightConnector1">
            <a:avLst/>
          </a:prstGeom>
          <a:ln w="38100"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What do we see?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131570" y="1691005"/>
            <a:ext cx="10095865" cy="430784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2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977515" y="4645660"/>
            <a:ext cx="1464310" cy="40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15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像素 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/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度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endParaRPr lang="zh-CN" alt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88590" y="6096000"/>
            <a:ext cx="6279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What we got in 2016.</a:t>
            </a:r>
          </a:p>
        </p:txBody>
      </p:sp>
      <p:pic>
        <p:nvPicPr>
          <p:cNvPr id="16" name="图片 15" descr="pixel-dens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90" y="4340225"/>
            <a:ext cx="1082040" cy="1014095"/>
          </a:xfrm>
          <a:prstGeom prst="rect">
            <a:avLst/>
          </a:prstGeom>
        </p:spPr>
      </p:pic>
      <p:pic>
        <p:nvPicPr>
          <p:cNvPr id="17" name="图片 16" descr="rift_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290" y="2156460"/>
            <a:ext cx="2756535" cy="155067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859280" y="3707765"/>
            <a:ext cx="2409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2160 x 1200 </a:t>
            </a:r>
            <a:r>
              <a:rPr 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FOV 110</a:t>
            </a:r>
          </a:p>
        </p:txBody>
      </p:sp>
      <p:pic>
        <p:nvPicPr>
          <p:cNvPr id="21" name="图片 20" descr="rift_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5" y="1876425"/>
            <a:ext cx="4560570" cy="3936365"/>
          </a:xfrm>
          <a:prstGeom prst="rect">
            <a:avLst/>
          </a:prstGeom>
        </p:spPr>
      </p:pic>
      <p:sp>
        <p:nvSpPr>
          <p:cNvPr id="83" name="右箭头 82"/>
          <p:cNvSpPr/>
          <p:nvPr/>
        </p:nvSpPr>
        <p:spPr>
          <a:xfrm>
            <a:off x="4878070" y="3583305"/>
            <a:ext cx="821055" cy="64833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How are we “connected”? </a:t>
            </a:r>
          </a:p>
        </p:txBody>
      </p:sp>
      <p:pic>
        <p:nvPicPr>
          <p:cNvPr id="3" name="图片 2" descr="rift-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830705"/>
            <a:ext cx="2847975" cy="2176145"/>
          </a:xfrm>
          <a:prstGeom prst="rect">
            <a:avLst/>
          </a:prstGeom>
        </p:spPr>
      </p:pic>
      <p:pic>
        <p:nvPicPr>
          <p:cNvPr id="4" name="图片 3" descr="rift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15" y="1936750"/>
            <a:ext cx="3320415" cy="1806575"/>
          </a:xfrm>
          <a:prstGeom prst="rect">
            <a:avLst/>
          </a:prstGeom>
        </p:spPr>
      </p:pic>
      <p:pic>
        <p:nvPicPr>
          <p:cNvPr id="5" name="图片 4" descr="rift-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670" y="4711700"/>
            <a:ext cx="2618740" cy="1743075"/>
          </a:xfrm>
          <a:prstGeom prst="rect">
            <a:avLst/>
          </a:prstGeom>
        </p:spPr>
      </p:pic>
      <p:sp>
        <p:nvSpPr>
          <p:cNvPr id="83" name="右箭头 82"/>
          <p:cNvSpPr/>
          <p:nvPr/>
        </p:nvSpPr>
        <p:spPr>
          <a:xfrm>
            <a:off x="4608830" y="2594610"/>
            <a:ext cx="821055" cy="64833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5400000">
            <a:off x="6939280" y="3947795"/>
            <a:ext cx="729615" cy="53467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67665" y="5932805"/>
            <a:ext cx="5172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What we got in 2016.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 smtClean="0"/>
              <a:t>Game Engines </a:t>
            </a:r>
            <a:endParaRPr lang="en-US" altLang="zh-CN" dirty="0"/>
          </a:p>
        </p:txBody>
      </p:sp>
      <p:sp>
        <p:nvSpPr>
          <p:cNvPr id="52" name="内容占位符 2"/>
          <p:cNvSpPr>
            <a:spLocks noGrp="1"/>
          </p:cNvSpPr>
          <p:nvPr>
            <p:ph idx="1"/>
          </p:nvPr>
        </p:nvSpPr>
        <p:spPr>
          <a:xfrm>
            <a:off x="3114986" y="5638752"/>
            <a:ext cx="6433082" cy="7374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altLang="zh-CN" sz="3600" strike="sngStrike" dirty="0" smtClean="0">
                <a:solidFill>
                  <a:schemeClr val="tx1">
                    <a:lumMod val="65000"/>
                  </a:schemeClr>
                </a:solidFill>
              </a:rPr>
              <a:t>OGRE  </a:t>
            </a:r>
            <a:r>
              <a:rPr lang="en-US" altLang="zh-CN" sz="3600" strike="sngStrike" dirty="0">
                <a:solidFill>
                  <a:schemeClr val="tx1">
                    <a:lumMod val="65000"/>
                  </a:schemeClr>
                </a:solidFill>
              </a:rPr>
              <a:t>/ </a:t>
            </a:r>
            <a:r>
              <a:rPr lang="en-US" altLang="zh-CN" sz="3600" strike="sngStrike" dirty="0" smtClean="0">
                <a:solidFill>
                  <a:schemeClr val="tx1">
                    <a:lumMod val="65000"/>
                  </a:schemeClr>
                </a:solidFill>
              </a:rPr>
              <a:t> Irrlicht  /  cocos2d-x</a:t>
            </a:r>
            <a:endParaRPr lang="zh-CN" altLang="en-US" sz="3600" strike="sngStrike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01" y="2080940"/>
            <a:ext cx="1314026" cy="137034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88" y="4191738"/>
            <a:ext cx="1944572" cy="676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461" y="2300749"/>
            <a:ext cx="1918739" cy="98678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59" y="2431145"/>
            <a:ext cx="1563870" cy="6901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174" y="4191738"/>
            <a:ext cx="2668455" cy="676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Multi-Res Shading</a:t>
            </a:r>
          </a:p>
        </p:txBody>
      </p:sp>
      <p:pic>
        <p:nvPicPr>
          <p:cNvPr id="19" name="图片 18" descr="mrs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" y="1691005"/>
            <a:ext cx="6573520" cy="3697605"/>
          </a:xfrm>
          <a:prstGeom prst="rect">
            <a:avLst/>
          </a:prstGeom>
        </p:spPr>
      </p:pic>
      <p:pic>
        <p:nvPicPr>
          <p:cNvPr id="20" name="图片 19" descr="mrs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40" y="2453005"/>
            <a:ext cx="6224270" cy="41789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7665" y="5932805"/>
            <a:ext cx="5172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What's happening.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Foveated Rendering</a:t>
            </a:r>
          </a:p>
        </p:txBody>
      </p:sp>
      <p:pic>
        <p:nvPicPr>
          <p:cNvPr id="10" name="图片 9" descr="abrash-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45" y="1539240"/>
            <a:ext cx="8435340" cy="49720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38200" y="5802739"/>
            <a:ext cx="5172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What's happening.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What will we see (soon)? </a:t>
            </a:r>
          </a:p>
        </p:txBody>
      </p:sp>
      <p:pic>
        <p:nvPicPr>
          <p:cNvPr id="5" name="图片 4" descr="pixel-density-3"/>
          <p:cNvPicPr>
            <a:picLocks noChangeAspect="1"/>
          </p:cNvPicPr>
          <p:nvPr/>
        </p:nvPicPr>
        <p:blipFill>
          <a:blip r:embed="rId2"/>
          <a:srcRect l="16716" t="19267" r="57135" b="27600"/>
          <a:stretch>
            <a:fillRect/>
          </a:stretch>
        </p:blipFill>
        <p:spPr>
          <a:xfrm>
            <a:off x="490220" y="1807845"/>
            <a:ext cx="2133600" cy="1744980"/>
          </a:xfrm>
          <a:prstGeom prst="rect">
            <a:avLst/>
          </a:prstGeom>
        </p:spPr>
      </p:pic>
      <p:pic>
        <p:nvPicPr>
          <p:cNvPr id="7" name="图片 6" descr="pixel-density-3"/>
          <p:cNvPicPr>
            <a:picLocks noChangeAspect="1"/>
          </p:cNvPicPr>
          <p:nvPr/>
        </p:nvPicPr>
        <p:blipFill>
          <a:blip r:embed="rId2"/>
          <a:srcRect l="73504" t="19267" r="698" b="27600"/>
          <a:stretch>
            <a:fillRect/>
          </a:stretch>
        </p:blipFill>
        <p:spPr>
          <a:xfrm>
            <a:off x="7764145" y="1807845"/>
            <a:ext cx="2105025" cy="17449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324735" y="2177415"/>
            <a:ext cx="240919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2160 x 1200 </a:t>
            </a:r>
          </a:p>
          <a:p>
            <a:pPr algn="l"/>
            <a:endParaRPr 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15 </a:t>
            </a:r>
            <a:r>
              <a:rPr lang="zh-CN" altLang="en-US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像素 </a:t>
            </a:r>
            <a:r>
              <a:rPr lang="en-US" altLang="zh-CN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/ </a:t>
            </a:r>
            <a:r>
              <a:rPr lang="zh-CN" altLang="en-US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度</a:t>
            </a:r>
            <a:r>
              <a:rPr lang="en-US" altLang="zh-CN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 </a:t>
            </a:r>
            <a:endParaRPr 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48825" y="2177415"/>
            <a:ext cx="180086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4k * 4k * 2</a:t>
            </a:r>
          </a:p>
          <a:p>
            <a:pPr algn="l"/>
            <a:endParaRPr 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30 </a:t>
            </a:r>
            <a:r>
              <a:rPr lang="zh-CN" altLang="en-US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像素 </a:t>
            </a:r>
            <a:r>
              <a:rPr lang="en-US" altLang="zh-CN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/ </a:t>
            </a:r>
            <a:r>
              <a:rPr lang="zh-CN" altLang="en-US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度</a:t>
            </a:r>
            <a:r>
              <a:rPr lang="en-US" altLang="zh-CN" sz="20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 </a:t>
            </a:r>
            <a:endParaRPr lang="en-US" sz="20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1" name="图片 10" descr="rift-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" y="4695825"/>
            <a:ext cx="2618740" cy="1743075"/>
          </a:xfrm>
          <a:prstGeom prst="rect">
            <a:avLst/>
          </a:prstGeom>
        </p:spPr>
      </p:pic>
      <p:pic>
        <p:nvPicPr>
          <p:cNvPr id="14" name="图片 13" descr="rift-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470" y="4493260"/>
            <a:ext cx="2863850" cy="214757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 rot="19440000">
            <a:off x="3502025" y="4643120"/>
            <a:ext cx="729615" cy="43878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353560" y="3792220"/>
            <a:ext cx="258254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Multi-Res Shading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sym typeface="+mn-ea"/>
              </a:rPr>
              <a:t>Foveated Rendering</a:t>
            </a:r>
          </a:p>
        </p:txBody>
      </p:sp>
      <p:sp>
        <p:nvSpPr>
          <p:cNvPr id="17" name="右箭头 16"/>
          <p:cNvSpPr/>
          <p:nvPr/>
        </p:nvSpPr>
        <p:spPr>
          <a:xfrm rot="1200000">
            <a:off x="3495040" y="3386455"/>
            <a:ext cx="729615" cy="4368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19440000">
            <a:off x="7039610" y="3449955"/>
            <a:ext cx="729615" cy="42037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200000">
            <a:off x="6989445" y="4641850"/>
            <a:ext cx="729615" cy="44132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mrs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25" y="2730500"/>
            <a:ext cx="1727835" cy="972185"/>
          </a:xfrm>
          <a:prstGeom prst="rect">
            <a:avLst/>
          </a:prstGeom>
        </p:spPr>
      </p:pic>
      <p:pic>
        <p:nvPicPr>
          <p:cNvPr id="10" name="图片 9" descr="abrash-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925" y="4530090"/>
            <a:ext cx="170878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brash-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36" y="1409037"/>
            <a:ext cx="9575452" cy="53199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What will we see (not that soon)? </a:t>
            </a:r>
          </a:p>
        </p:txBody>
      </p:sp>
      <p:sp>
        <p:nvSpPr>
          <p:cNvPr id="15" name="圆角矩形 14"/>
          <p:cNvSpPr/>
          <p:nvPr/>
        </p:nvSpPr>
        <p:spPr>
          <a:xfrm rot="1140000">
            <a:off x="790575" y="5599430"/>
            <a:ext cx="2280285" cy="69151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1755" rIns="0" bIns="0" rtlCol="0" anchor="ctr" anchorCtr="1"/>
          <a:lstStyle/>
          <a:p>
            <a:pPr algn="ctr"/>
            <a:r>
              <a:rPr lang="en-US" altLang="zh-CN" sz="2400" dirty="0">
                <a:effectLst>
                  <a:outerShdw blurRad="50800" dist="76200" dir="2700000" sx="102000" sy="102000" algn="tl" rotWithShape="0">
                    <a:prstClr val="black">
                      <a:alpha val="43000"/>
                    </a:prstClr>
                  </a:outerShdw>
                </a:effectLst>
                <a:latin typeface="Kozuka Gothic Pro H" panose="020B0800000000000000" charset="-128"/>
                <a:ea typeface="Kozuka Gothic Pro H" panose="020B0800000000000000" charset="-128"/>
              </a:rPr>
              <a:t>Presence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74925" y="1739900"/>
            <a:ext cx="7023100" cy="1569660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</a:schemeClr>
                </a:solidFill>
              </a:rPr>
              <a:t>It is not the strongest of the species that survives, nor the most intelligent that survives. It is the one that is most adaptable to change</a:t>
            </a:r>
            <a:r>
              <a:rPr lang="en-US" altLang="zh-CN" sz="24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algn="r"/>
            <a:r>
              <a:rPr lang="en-US" altLang="zh-CN" sz="2400" dirty="0" smtClean="0">
                <a:solidFill>
                  <a:schemeClr val="tx1">
                    <a:lumMod val="85000"/>
                  </a:schemeClr>
                </a:solidFill>
              </a:rPr>
              <a:t>- Charles </a:t>
            </a:r>
            <a:r>
              <a:rPr lang="en-US" altLang="zh-CN" sz="2400" dirty="0">
                <a:solidFill>
                  <a:schemeClr val="tx1">
                    <a:lumMod val="85000"/>
                  </a:schemeClr>
                </a:solidFill>
              </a:rPr>
              <a:t>Darwin</a:t>
            </a:r>
            <a:endParaRPr lang="zh-CN" altLang="en-US" sz="24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92295" y="5095875"/>
            <a:ext cx="3408045" cy="706755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 ready for it.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If we have some time left...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5275" y="1798955"/>
            <a:ext cx="9284335" cy="1985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-539750" algn="l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zh-CN" altLang="en-US" sz="2800">
                <a:sym typeface="+mn-ea"/>
              </a:rPr>
              <a:t>zeronet                       </a:t>
            </a:r>
            <a:r>
              <a:rPr lang="en-US" altLang="zh-CN" sz="2800">
                <a:sym typeface="+mn-ea"/>
              </a:rPr>
              <a:t>-&gt;</a:t>
            </a:r>
            <a:r>
              <a:rPr lang="zh-CN" altLang="en-US" sz="2800">
                <a:sym typeface="+mn-ea"/>
              </a:rPr>
              <a:t>   blockchain + bittorrent</a:t>
            </a:r>
          </a:p>
          <a:p>
            <a:pPr indent="-539750" algn="l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en-US" altLang="zh-CN" sz="2800">
                <a:sym typeface="+mn-ea"/>
              </a:rPr>
              <a:t>WestWorld                -&gt;   strong AI with machine learning</a:t>
            </a:r>
            <a:endParaRPr lang="en-US" altLang="zh-CN" sz="2800"/>
          </a:p>
          <a:p>
            <a:pPr indent="-539750" algn="l" fontAlgn="auto">
              <a:lnSpc>
                <a:spcPct val="100000"/>
              </a:lnSpc>
              <a:spcBef>
                <a:spcPts val="2400"/>
              </a:spcBef>
              <a:buBlip>
                <a:blip r:embed="rId2"/>
              </a:buBlip>
            </a:pPr>
            <a:r>
              <a:rPr lang="en-US" altLang="zh-CN" sz="2800" dirty="0" smtClean="0">
                <a:sym typeface="+mn-ea"/>
              </a:rPr>
              <a:t>Google Earth VR     -&gt; </a:t>
            </a:r>
            <a:r>
              <a:rPr lang="zh-CN" altLang="en-US" sz="2800" dirty="0" smtClean="0">
                <a:sym typeface="+mn-ea"/>
              </a:rPr>
              <a:t>《</a:t>
            </a:r>
            <a:r>
              <a:rPr lang="en-US" altLang="zh-CN" sz="2800" dirty="0" smtClean="0">
                <a:sym typeface="+mn-ea"/>
              </a:rPr>
              <a:t>Earth</a:t>
            </a:r>
            <a:r>
              <a:rPr lang="zh-CN" altLang="en-US" sz="2800" dirty="0" smtClean="0">
                <a:sym typeface="+mn-ea"/>
              </a:rPr>
              <a:t>》</a:t>
            </a:r>
            <a:r>
              <a:rPr lang="en-US" altLang="zh-CN" sz="2800" dirty="0" smtClean="0">
                <a:sym typeface="+mn-ea"/>
              </a:rPr>
              <a:t>online</a:t>
            </a:r>
          </a:p>
        </p:txBody>
      </p:sp>
      <p:pic>
        <p:nvPicPr>
          <p:cNvPr id="3" name="图片 2" descr="evan_rachel_wood_westworld-620x4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330" y="4176395"/>
            <a:ext cx="3355340" cy="2230120"/>
          </a:xfrm>
          <a:prstGeom prst="rect">
            <a:avLst/>
          </a:prstGeom>
        </p:spPr>
      </p:pic>
      <p:pic>
        <p:nvPicPr>
          <p:cNvPr id="4" name="图片 3" descr="google-earth-v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4109085"/>
            <a:ext cx="3326765" cy="2364740"/>
          </a:xfrm>
          <a:prstGeom prst="rect">
            <a:avLst/>
          </a:prstGeom>
        </p:spPr>
      </p:pic>
      <p:pic>
        <p:nvPicPr>
          <p:cNvPr id="6" name="图片 5" descr="zeronet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" y="4177030"/>
            <a:ext cx="3451225" cy="22301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And even more time...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6" name="图片 5" descr="lo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15" y="1700530"/>
            <a:ext cx="2660015" cy="47301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39105" y="2173605"/>
            <a:ext cx="473011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游戏A希望使用你的魔兽世界账号，授权吗？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33415" y="3252470"/>
            <a:ext cx="4720590" cy="372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- 获取你的公开信息（种族，职业，头像等）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33415" y="3649345"/>
            <a:ext cx="4720590" cy="372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- 向你的背包添加物品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33415" y="4006215"/>
            <a:ext cx="4720590" cy="372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- 寻找与你共同玩这个游戏的魔兽世界好友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6360160" y="5327650"/>
            <a:ext cx="3088005" cy="61849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Game as a Service</a:t>
            </a:r>
          </a:p>
        </p:txBody>
      </p:sp>
      <p:sp>
        <p:nvSpPr>
          <p:cNvPr id="17" name="右箭头 16"/>
          <p:cNvSpPr/>
          <p:nvPr/>
        </p:nvSpPr>
        <p:spPr>
          <a:xfrm rot="5400000">
            <a:off x="7655560" y="4634865"/>
            <a:ext cx="497840" cy="4368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 smtClean="0"/>
              <a:t>One thing to take away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767840" y="2527935"/>
            <a:ext cx="8656320" cy="1802130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</a:schemeClr>
                </a:solidFill>
              </a:rPr>
              <a:t>It is not the strongest of the species that survives, nor the most intelligent that survives. It is the one that is most adaptable to change</a:t>
            </a:r>
            <a:r>
              <a:rPr lang="en-US" altLang="zh-CN" sz="28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algn="r"/>
            <a:r>
              <a:rPr lang="en-US" altLang="zh-CN" sz="2800" dirty="0" smtClean="0">
                <a:solidFill>
                  <a:schemeClr val="tx1">
                    <a:lumMod val="85000"/>
                  </a:schemeClr>
                </a:solidFill>
              </a:rPr>
              <a:t>- Charles </a:t>
            </a:r>
            <a:r>
              <a:rPr lang="en-US" altLang="zh-CN" sz="2800" dirty="0">
                <a:solidFill>
                  <a:schemeClr val="tx1">
                    <a:lumMod val="85000"/>
                  </a:schemeClr>
                </a:solidFill>
              </a:rPr>
              <a:t>Darwin</a:t>
            </a:r>
            <a:endParaRPr lang="zh-CN" altLang="en-US" sz="2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08550" y="2861945"/>
            <a:ext cx="2469515" cy="706755"/>
          </a:xfrm>
          <a:prstGeom prst="rect">
            <a:avLst/>
          </a:prstGeom>
          <a:noFill/>
          <a:effectLst>
            <a:outerShdw blurRad="63500" dist="381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577195" y="5769610"/>
            <a:ext cx="1322070" cy="8229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zh-CN" sz="240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</a:rPr>
              <a:t>顾露</a:t>
            </a:r>
          </a:p>
          <a:p>
            <a:pPr algn="r"/>
            <a:r>
              <a:rPr lang="zh-CN" sz="2400" dirty="0">
                <a:ln>
                  <a:noFill/>
                </a:ln>
                <a:solidFill>
                  <a:schemeClr val="tx1">
                    <a:lumMod val="85000"/>
                  </a:schemeClr>
                </a:solidFill>
              </a:rPr>
              <a:t>西山居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5" y="4195899"/>
            <a:ext cx="1023441" cy="45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 smtClean="0"/>
              <a:t>Timeline (1)</a:t>
            </a:r>
            <a:endParaRPr lang="en-US" altLang="zh-CN" dirty="0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1168334" y="2176030"/>
            <a:ext cx="9708573" cy="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043647" y="1470147"/>
            <a:ext cx="1403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2006</a:t>
            </a:r>
            <a:endParaRPr lang="zh-CN" altLang="en-US" sz="3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555655" y="1533775"/>
            <a:ext cx="997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2016</a:t>
            </a:r>
            <a:endParaRPr lang="zh-CN" altLang="en-US" sz="3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1168334" y="3883643"/>
            <a:ext cx="9708573" cy="144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6531429" y="4630324"/>
            <a:ext cx="4345477" cy="144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3043647" y="3138646"/>
            <a:ext cx="4663439" cy="1423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1168334" y="5371287"/>
            <a:ext cx="6168331" cy="14971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406655" y="3254638"/>
            <a:ext cx="117211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Unreal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00869" y="4810731"/>
            <a:ext cx="171553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CryEngine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右箭头 68"/>
          <p:cNvSpPr/>
          <p:nvPr/>
        </p:nvSpPr>
        <p:spPr>
          <a:xfrm>
            <a:off x="3103849" y="6140192"/>
            <a:ext cx="4603237" cy="1274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83" y="3286286"/>
            <a:ext cx="655744" cy="683847"/>
          </a:xfrm>
          <a:prstGeom prst="rect">
            <a:avLst/>
          </a:prstGeom>
        </p:spPr>
      </p:pic>
      <p:sp>
        <p:nvSpPr>
          <p:cNvPr id="83" name="右箭头 82"/>
          <p:cNvSpPr/>
          <p:nvPr/>
        </p:nvSpPr>
        <p:spPr>
          <a:xfrm>
            <a:off x="7707086" y="5371287"/>
            <a:ext cx="3169820" cy="1607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7220989" y="4983175"/>
            <a:ext cx="296635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“Rebranded” CryEngine</a:t>
            </a:r>
            <a:endParaRPr lang="zh-CN" altLang="en-US" sz="20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39" y="4853479"/>
            <a:ext cx="897956" cy="4618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57" y="2727691"/>
            <a:ext cx="1207027" cy="419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48" y="5781745"/>
            <a:ext cx="1379995" cy="349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10360995" y="2288604"/>
            <a:ext cx="0" cy="4094558"/>
          </a:xfrm>
          <a:prstGeom prst="line">
            <a:avLst/>
          </a:prstGeom>
          <a:ln w="38100">
            <a:solidFill>
              <a:schemeClr val="accent1">
                <a:alpha val="2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02" y="4180945"/>
            <a:ext cx="1023441" cy="45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" name="直接连接符 3"/>
          <p:cNvCxnSpPr/>
          <p:nvPr/>
        </p:nvCxnSpPr>
        <p:spPr>
          <a:xfrm>
            <a:off x="3668902" y="2377276"/>
            <a:ext cx="0" cy="4094558"/>
          </a:xfrm>
          <a:prstGeom prst="line">
            <a:avLst/>
          </a:prstGeom>
          <a:ln w="38100">
            <a:solidFill>
              <a:schemeClr val="accent1">
                <a:alpha val="2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/>
              <a:t>Timeline </a:t>
            </a:r>
            <a:r>
              <a:rPr lang="en-US" altLang="zh-CN" dirty="0" smtClean="0"/>
              <a:t>(2) Milestones</a:t>
            </a:r>
            <a:endParaRPr lang="en-US" altLang="zh-CN" dirty="0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1025236" y="2286868"/>
            <a:ext cx="9851671" cy="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离页连接符 54"/>
          <p:cNvSpPr/>
          <p:nvPr/>
        </p:nvSpPr>
        <p:spPr>
          <a:xfrm>
            <a:off x="3564399" y="1915323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233051" y="1442437"/>
            <a:ext cx="81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2006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957437" y="1437923"/>
            <a:ext cx="79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1025236" y="3592688"/>
            <a:ext cx="9851671" cy="1640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6927271" y="4513646"/>
            <a:ext cx="3949635" cy="1576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3103849" y="2889256"/>
            <a:ext cx="4603237" cy="14569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1025236" y="5371287"/>
            <a:ext cx="6508200" cy="16079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864453" y="3116542"/>
            <a:ext cx="117211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Unreal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2784448" y="34811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UE3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82681" y="4954262"/>
            <a:ext cx="171553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CryEngine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右箭头 68"/>
          <p:cNvSpPr/>
          <p:nvPr/>
        </p:nvSpPr>
        <p:spPr>
          <a:xfrm>
            <a:off x="3103849" y="6140192"/>
            <a:ext cx="4603237" cy="1274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离页连接符 70"/>
          <p:cNvSpPr/>
          <p:nvPr/>
        </p:nvSpPr>
        <p:spPr>
          <a:xfrm>
            <a:off x="7099949" y="1910809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6768601" y="1437923"/>
            <a:ext cx="7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2011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3" name="流程图: 离页连接符 72"/>
          <p:cNvSpPr/>
          <p:nvPr/>
        </p:nvSpPr>
        <p:spPr>
          <a:xfrm>
            <a:off x="10250030" y="1905821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7373025" y="34811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UE4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37" y="3106171"/>
            <a:ext cx="655744" cy="683847"/>
          </a:xfrm>
          <a:prstGeom prst="rect">
            <a:avLst/>
          </a:prstGeom>
        </p:spPr>
      </p:pic>
      <p:sp>
        <p:nvSpPr>
          <p:cNvPr id="76" name="圆角矩形 75"/>
          <p:cNvSpPr/>
          <p:nvPr/>
        </p:nvSpPr>
        <p:spPr>
          <a:xfrm>
            <a:off x="3954958" y="2762533"/>
            <a:ext cx="1792630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GB 2.3/2.5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7746" y="6440320"/>
            <a:ext cx="863080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Ver.</a:t>
            </a:r>
            <a:endParaRPr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00826" y="64718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有影响力的版本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6020713" y="2762533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GB3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3863743" y="5254311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CE2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5664459" y="5248100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CE3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右箭头 82"/>
          <p:cNvSpPr/>
          <p:nvPr/>
        </p:nvSpPr>
        <p:spPr>
          <a:xfrm>
            <a:off x="7707086" y="5371287"/>
            <a:ext cx="3169820" cy="1607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9888548" y="5236741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CE V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220989" y="4983175"/>
            <a:ext cx="296635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“Rebranded” CryEngine</a:t>
            </a:r>
            <a:endParaRPr lang="zh-CN" altLang="en-US" sz="20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871830" y="6039152"/>
            <a:ext cx="898472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TGEA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859212" y="6034408"/>
            <a:ext cx="20680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TGEA 1.7/1.8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7204452" y="2302459"/>
            <a:ext cx="0" cy="4094558"/>
          </a:xfrm>
          <a:prstGeom prst="line">
            <a:avLst/>
          </a:prstGeom>
          <a:ln w="38100">
            <a:solidFill>
              <a:schemeClr val="accent1">
                <a:alpha val="2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53" y="4936609"/>
            <a:ext cx="897956" cy="4618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37" y="2461676"/>
            <a:ext cx="1207027" cy="419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48" y="5781745"/>
            <a:ext cx="1379995" cy="349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圆角矩形 40"/>
          <p:cNvSpPr/>
          <p:nvPr/>
        </p:nvSpPr>
        <p:spPr>
          <a:xfrm>
            <a:off x="7308955" y="4369781"/>
            <a:ext cx="703785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4.x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9638042" y="4368663"/>
            <a:ext cx="703785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5.x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215919" y="4111155"/>
            <a:ext cx="99418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Unity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269370" y="4370690"/>
            <a:ext cx="703785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3.x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178380" y="3480904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UDK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48" y="5781745"/>
            <a:ext cx="1379995" cy="349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53" y="4936609"/>
            <a:ext cx="897956" cy="461806"/>
          </a:xfrm>
          <a:prstGeom prst="rect">
            <a:avLst/>
          </a:prstGeom>
        </p:spPr>
      </p:pic>
      <p:sp>
        <p:nvSpPr>
          <p:cNvPr id="59" name="右箭头 58"/>
          <p:cNvSpPr/>
          <p:nvPr/>
        </p:nvSpPr>
        <p:spPr>
          <a:xfrm>
            <a:off x="1025236" y="3592688"/>
            <a:ext cx="9851671" cy="1640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6927271" y="4513646"/>
            <a:ext cx="3949635" cy="1576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3103849" y="2889256"/>
            <a:ext cx="4603237" cy="14569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1025236" y="5371287"/>
            <a:ext cx="6508200" cy="16079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3103849" y="6140192"/>
            <a:ext cx="4603237" cy="1274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右箭头 82"/>
          <p:cNvSpPr/>
          <p:nvPr/>
        </p:nvSpPr>
        <p:spPr>
          <a:xfrm>
            <a:off x="7707086" y="5371287"/>
            <a:ext cx="3169820" cy="1607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57" y="2492156"/>
            <a:ext cx="1207027" cy="419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9" name="直接连接符 38"/>
          <p:cNvCxnSpPr/>
          <p:nvPr/>
        </p:nvCxnSpPr>
        <p:spPr>
          <a:xfrm>
            <a:off x="10360995" y="2288604"/>
            <a:ext cx="0" cy="4094558"/>
          </a:xfrm>
          <a:prstGeom prst="line">
            <a:avLst/>
          </a:prstGeom>
          <a:ln w="38100">
            <a:solidFill>
              <a:schemeClr val="accent1">
                <a:alpha val="2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02" y="4180945"/>
            <a:ext cx="1023441" cy="45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/>
              <a:t>Timeline </a:t>
            </a:r>
            <a:r>
              <a:rPr lang="en-US" altLang="zh-CN" dirty="0" smtClean="0"/>
              <a:t>(3)</a:t>
            </a:r>
            <a:endParaRPr lang="en-US" altLang="zh-CN" dirty="0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1025236" y="2286868"/>
            <a:ext cx="9851671" cy="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离页连接符 54"/>
          <p:cNvSpPr/>
          <p:nvPr/>
        </p:nvSpPr>
        <p:spPr>
          <a:xfrm>
            <a:off x="3564399" y="1915323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233051" y="1442437"/>
            <a:ext cx="81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2006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957437" y="1437923"/>
            <a:ext cx="79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64453" y="3116542"/>
            <a:ext cx="117211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Unreal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2784448" y="34811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UE3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82681" y="4954262"/>
            <a:ext cx="171553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CryEngine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流程图: 离页连接符 70"/>
          <p:cNvSpPr/>
          <p:nvPr/>
        </p:nvSpPr>
        <p:spPr>
          <a:xfrm>
            <a:off x="7072239" y="1910809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6768601" y="1437923"/>
            <a:ext cx="7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2011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3" name="流程图: 离页连接符 72"/>
          <p:cNvSpPr/>
          <p:nvPr/>
        </p:nvSpPr>
        <p:spPr>
          <a:xfrm>
            <a:off x="10250030" y="1905821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7657475" y="34811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UE4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37" y="3106171"/>
            <a:ext cx="655744" cy="683847"/>
          </a:xfrm>
          <a:prstGeom prst="rect">
            <a:avLst/>
          </a:prstGeom>
        </p:spPr>
      </p:pic>
      <p:sp>
        <p:nvSpPr>
          <p:cNvPr id="76" name="圆角矩形 75"/>
          <p:cNvSpPr/>
          <p:nvPr/>
        </p:nvSpPr>
        <p:spPr>
          <a:xfrm>
            <a:off x="3954958" y="2762533"/>
            <a:ext cx="1792630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GB 2.3/2.5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7746" y="6440320"/>
            <a:ext cx="863080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Ver.</a:t>
            </a:r>
            <a:endParaRPr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00826" y="64718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有影响力的版本</a:t>
            </a:r>
            <a:endParaRPr lang="zh-CN" altLang="en-US" dirty="0"/>
          </a:p>
        </p:txBody>
      </p:sp>
      <p:sp>
        <p:nvSpPr>
          <p:cNvPr id="80" name="圆角矩形 79"/>
          <p:cNvSpPr/>
          <p:nvPr/>
        </p:nvSpPr>
        <p:spPr>
          <a:xfrm>
            <a:off x="6020713" y="2762533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GB3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3863743" y="5254311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CE2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5664459" y="5248100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CE3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9888548" y="5236741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CE V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220989" y="4983175"/>
            <a:ext cx="296635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“Rebranded” CryEngine</a:t>
            </a:r>
            <a:endParaRPr lang="zh-CN" altLang="en-US" sz="20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871830" y="6039152"/>
            <a:ext cx="898472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TGEA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859212" y="6034408"/>
            <a:ext cx="20680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TGEA 1.7/1.8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308955" y="4369781"/>
            <a:ext cx="703785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4.x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9638042" y="4368663"/>
            <a:ext cx="703785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5.x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215919" y="4111155"/>
            <a:ext cx="99418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Unity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269370" y="4370690"/>
            <a:ext cx="703785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3.x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4117308" y="1565009"/>
            <a:ext cx="2363317" cy="814079"/>
          </a:xfrm>
          <a:prstGeom prst="wedgeRectCallout">
            <a:avLst>
              <a:gd name="adj1" fmla="val -44298"/>
              <a:gd name="adj2" fmla="val 82739"/>
            </a:avLst>
          </a:prstGeo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What happens here?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矩形标注 46"/>
          <p:cNvSpPr/>
          <p:nvPr/>
        </p:nvSpPr>
        <p:spPr>
          <a:xfrm>
            <a:off x="7557916" y="1565010"/>
            <a:ext cx="2363317" cy="846554"/>
          </a:xfrm>
          <a:prstGeom prst="wedgeRectCallout">
            <a:avLst>
              <a:gd name="adj1" fmla="val -43712"/>
              <a:gd name="adj2" fmla="val 90827"/>
            </a:avLst>
          </a:prstGeo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And here?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165680" y="3480904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UDK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733920" y="2415119"/>
            <a:ext cx="827091" cy="4221209"/>
          </a:xfrm>
          <a:prstGeom prst="round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45000"/>
                </a:schemeClr>
              </a:gs>
              <a:gs pos="50000">
                <a:schemeClr val="accent1">
                  <a:lumMod val="105000"/>
                  <a:satMod val="103000"/>
                  <a:tint val="73000"/>
                  <a:alpha val="86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  <a:alpha val="39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283872" y="2411564"/>
            <a:ext cx="772165" cy="4224764"/>
          </a:xfrm>
          <a:prstGeom prst="round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45000"/>
                </a:schemeClr>
              </a:gs>
              <a:gs pos="50000">
                <a:schemeClr val="accent1">
                  <a:lumMod val="105000"/>
                  <a:satMod val="103000"/>
                  <a:tint val="73000"/>
                  <a:alpha val="86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  <a:alpha val="39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6733920" y="2415119"/>
            <a:ext cx="827091" cy="42212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283872" y="2411564"/>
            <a:ext cx="772165" cy="42247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/>
              <a:t>Timeline </a:t>
            </a:r>
            <a:r>
              <a:rPr lang="en-US" altLang="zh-CN" dirty="0" smtClean="0"/>
              <a:t>(4) Industry Evolutions</a:t>
            </a:r>
            <a:endParaRPr lang="en-US" altLang="zh-CN" dirty="0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1025236" y="2286868"/>
            <a:ext cx="9851671" cy="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离页连接符 54"/>
          <p:cNvSpPr/>
          <p:nvPr/>
        </p:nvSpPr>
        <p:spPr>
          <a:xfrm>
            <a:off x="3564399" y="1915323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233051" y="1442437"/>
            <a:ext cx="81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2006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957437" y="1437923"/>
            <a:ext cx="79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1" name="流程图: 离页连接符 70"/>
          <p:cNvSpPr/>
          <p:nvPr/>
        </p:nvSpPr>
        <p:spPr>
          <a:xfrm>
            <a:off x="7072239" y="1910809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6768601" y="1437923"/>
            <a:ext cx="7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2011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3" name="流程图: 离页连接符 72"/>
          <p:cNvSpPr/>
          <p:nvPr/>
        </p:nvSpPr>
        <p:spPr>
          <a:xfrm>
            <a:off x="10250030" y="1905821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对角圆角矩形 3"/>
          <p:cNvSpPr/>
          <p:nvPr/>
        </p:nvSpPr>
        <p:spPr>
          <a:xfrm>
            <a:off x="2273300" y="4275455"/>
            <a:ext cx="2793365" cy="1962150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61872" y="4435275"/>
            <a:ext cx="19500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dirty="0" smtClean="0">
                <a:latin typeface="Calibri" panose="020F0502020204030204" pitchFamily="34" charset="0"/>
              </a:rPr>
              <a:t>1st Evolution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548088" y="5319146"/>
            <a:ext cx="22438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Programmable </a:t>
            </a:r>
          </a:p>
          <a:p>
            <a:pPr algn="ctr"/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Pipeline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9" name="对角圆角矩形 48"/>
          <p:cNvSpPr/>
          <p:nvPr/>
        </p:nvSpPr>
        <p:spPr>
          <a:xfrm>
            <a:off x="5692775" y="2997200"/>
            <a:ext cx="2910205" cy="2116455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81962" y="3179245"/>
            <a:ext cx="22151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dirty="0" smtClean="0">
                <a:latin typeface="Calibri" panose="020F0502020204030204" pitchFamily="34" charset="0"/>
              </a:rPr>
              <a:t>2nd Evolution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25963" y="4197736"/>
            <a:ext cx="22438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Mobile</a:t>
            </a:r>
          </a:p>
          <a:p>
            <a:pPr algn="ctr"/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Platform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流程图: 卡片 6"/>
          <p:cNvSpPr/>
          <p:nvPr/>
        </p:nvSpPr>
        <p:spPr>
          <a:xfrm>
            <a:off x="5210175" y="5628005"/>
            <a:ext cx="1147445" cy="609600"/>
          </a:xfrm>
          <a:prstGeom prst="flowChartPunchedCard">
            <a:avLst/>
          </a:prstGeom>
          <a:effectLst>
            <a:outerShdw blurRad="50800" dist="38100" dir="2700000" sx="105000" sy="105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0" bIns="180000" rtlCol="0" anchor="ctr" anchorCtr="0"/>
          <a:lstStyle/>
          <a:p>
            <a:pPr algn="ctr"/>
            <a:r>
              <a:rPr 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深度</a:t>
            </a:r>
            <a:endParaRPr lang="zh-CN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流程图: 卡片 7"/>
          <p:cNvSpPr/>
          <p:nvPr/>
        </p:nvSpPr>
        <p:spPr>
          <a:xfrm>
            <a:off x="8750935" y="4504055"/>
            <a:ext cx="1147445" cy="609600"/>
          </a:xfrm>
          <a:prstGeom prst="flowChartPunchedCard">
            <a:avLst/>
          </a:prstGeom>
          <a:effectLst>
            <a:outerShdw blurRad="50800" dist="38100" dir="2700000" sx="105000" sy="105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0" bIns="180000" rtlCol="0" anchor="ctr" anchorCtr="0"/>
          <a:lstStyle/>
          <a:p>
            <a:pPr algn="ctr"/>
            <a:r>
              <a:rPr 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广度</a:t>
            </a:r>
            <a:endParaRPr lang="zh-CN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右箭头 58"/>
          <p:cNvSpPr/>
          <p:nvPr/>
        </p:nvSpPr>
        <p:spPr>
          <a:xfrm>
            <a:off x="1025236" y="3211688"/>
            <a:ext cx="9851671" cy="1640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6927271" y="4107246"/>
            <a:ext cx="3949635" cy="1576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02" y="3774545"/>
            <a:ext cx="1023441" cy="451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/>
              <a:t>Timeline </a:t>
            </a:r>
            <a:r>
              <a:rPr lang="en-US" altLang="zh-CN" dirty="0" smtClean="0"/>
              <a:t>(5) </a:t>
            </a:r>
            <a:r>
              <a:rPr lang="en-US" altLang="zh-CN" dirty="0"/>
              <a:t>Some of </a:t>
            </a:r>
            <a:r>
              <a:rPr lang="en-US" altLang="zh-CN" dirty="0" smtClean="0"/>
              <a:t>them</a:t>
            </a:r>
            <a:endParaRPr lang="en-US" altLang="zh-CN" dirty="0"/>
          </a:p>
        </p:txBody>
      </p:sp>
      <p:cxnSp>
        <p:nvCxnSpPr>
          <p:cNvPr id="54" name="直接箭头连接符 53"/>
          <p:cNvCxnSpPr/>
          <p:nvPr/>
        </p:nvCxnSpPr>
        <p:spPr>
          <a:xfrm>
            <a:off x="1025236" y="2286868"/>
            <a:ext cx="9851671" cy="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离页连接符 54"/>
          <p:cNvSpPr/>
          <p:nvPr/>
        </p:nvSpPr>
        <p:spPr>
          <a:xfrm>
            <a:off x="3564399" y="1915323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233051" y="1442437"/>
            <a:ext cx="81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2006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957437" y="1437923"/>
            <a:ext cx="79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64453" y="2735542"/>
            <a:ext cx="117211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Unreal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2784448" y="31001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UE3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流程图: 离页连接符 70"/>
          <p:cNvSpPr/>
          <p:nvPr/>
        </p:nvSpPr>
        <p:spPr>
          <a:xfrm>
            <a:off x="7072239" y="1910809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6768601" y="1437923"/>
            <a:ext cx="7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2011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3" name="流程图: 离页连接符 72"/>
          <p:cNvSpPr/>
          <p:nvPr/>
        </p:nvSpPr>
        <p:spPr>
          <a:xfrm>
            <a:off x="10250030" y="1905821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7626410" y="31001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UE4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37" y="2725171"/>
            <a:ext cx="655744" cy="683847"/>
          </a:xfrm>
          <a:prstGeom prst="rect">
            <a:avLst/>
          </a:prstGeom>
        </p:spPr>
      </p:pic>
      <p:sp>
        <p:nvSpPr>
          <p:cNvPr id="41" name="圆角矩形 40"/>
          <p:cNvSpPr/>
          <p:nvPr/>
        </p:nvSpPr>
        <p:spPr>
          <a:xfrm>
            <a:off x="7308955" y="3963381"/>
            <a:ext cx="703785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4.x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9638042" y="3962263"/>
            <a:ext cx="703785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5.x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215919" y="3704755"/>
            <a:ext cx="99418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Unity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6269370" y="3964290"/>
            <a:ext cx="703785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3.x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6185037" y="3100185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UDK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733920" y="2415119"/>
            <a:ext cx="827091" cy="4221209"/>
          </a:xfrm>
          <a:prstGeom prst="round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4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  <a:alpha val="45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283872" y="2411564"/>
            <a:ext cx="772165" cy="4224764"/>
          </a:xfrm>
          <a:prstGeom prst="round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4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  <a:alpha val="45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对角圆角矩形 47"/>
          <p:cNvSpPr/>
          <p:nvPr/>
        </p:nvSpPr>
        <p:spPr>
          <a:xfrm>
            <a:off x="2282853" y="4987308"/>
            <a:ext cx="2563091" cy="1663158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471186" y="5147106"/>
            <a:ext cx="1950006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dirty="0" smtClean="0">
                <a:latin typeface="Calibri" panose="020F0502020204030204" pitchFamily="34" charset="0"/>
              </a:rPr>
              <a:t>1st Evolution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442467" y="5818887"/>
            <a:ext cx="2243861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Programmable </a:t>
            </a:r>
          </a:p>
          <a:p>
            <a:pPr algn="r"/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Pipeline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1" name="对角圆角矩形 50"/>
          <p:cNvSpPr/>
          <p:nvPr/>
        </p:nvSpPr>
        <p:spPr>
          <a:xfrm>
            <a:off x="5847723" y="4987308"/>
            <a:ext cx="2563091" cy="1663158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036056" y="5147106"/>
            <a:ext cx="2215142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dirty="0" smtClean="0">
                <a:latin typeface="Calibri" panose="020F0502020204030204" pitchFamily="34" charset="0"/>
              </a:rPr>
              <a:t>2nd Evolution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07337" y="5818887"/>
            <a:ext cx="2243861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Mobile</a:t>
            </a:r>
          </a:p>
          <a:p>
            <a:pPr algn="r"/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Platform</a:t>
            </a:r>
            <a:endParaRPr lang="zh-CN" alt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右箭头 82"/>
          <p:cNvSpPr/>
          <p:nvPr/>
        </p:nvSpPr>
        <p:spPr>
          <a:xfrm>
            <a:off x="7861709" y="5395915"/>
            <a:ext cx="3006917" cy="13616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6733920" y="2415119"/>
            <a:ext cx="827091" cy="42212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283872" y="2411564"/>
            <a:ext cx="772165" cy="42247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altLang="zh-CN" dirty="0"/>
              <a:t>Timeline </a:t>
            </a:r>
            <a:r>
              <a:rPr lang="en-US" altLang="zh-CN" dirty="0" smtClean="0"/>
              <a:t>(6) </a:t>
            </a:r>
            <a:r>
              <a:rPr lang="en-US" altLang="zh-CN" dirty="0"/>
              <a:t>And the rest of them</a:t>
            </a: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1025236" y="2286868"/>
            <a:ext cx="9851671" cy="0"/>
          </a:xfrm>
          <a:prstGeom prst="straightConnector1">
            <a:avLst/>
          </a:prstGeom>
          <a:ln w="635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图: 离页连接符 54"/>
          <p:cNvSpPr/>
          <p:nvPr/>
        </p:nvSpPr>
        <p:spPr>
          <a:xfrm>
            <a:off x="3564399" y="1915323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3233051" y="1442437"/>
            <a:ext cx="815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2006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957437" y="1437923"/>
            <a:ext cx="79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2016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82681" y="4954262"/>
            <a:ext cx="171553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CryEngine</a:t>
            </a:r>
            <a:endParaRPr lang="zh-CN" altLang="en-US" sz="28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1" name="流程图: 离页连接符 70"/>
          <p:cNvSpPr/>
          <p:nvPr/>
        </p:nvSpPr>
        <p:spPr>
          <a:xfrm>
            <a:off x="7072239" y="1910809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6768601" y="1437923"/>
            <a:ext cx="7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2011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3" name="流程图: 离页连接符 72"/>
          <p:cNvSpPr/>
          <p:nvPr/>
        </p:nvSpPr>
        <p:spPr>
          <a:xfrm>
            <a:off x="10250030" y="1905821"/>
            <a:ext cx="209006" cy="313508"/>
          </a:xfrm>
          <a:prstGeom prst="flowChartOffpage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圆角矩形 76"/>
          <p:cNvSpPr/>
          <p:nvPr/>
        </p:nvSpPr>
        <p:spPr>
          <a:xfrm>
            <a:off x="37746" y="6440320"/>
            <a:ext cx="863080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Ver.</a:t>
            </a:r>
            <a:endParaRPr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00826" y="64718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有影响力的版本</a:t>
            </a:r>
            <a:endParaRPr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9888548" y="5236741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CE V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220989" y="4983175"/>
            <a:ext cx="296635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“Rebranded” CryEngine</a:t>
            </a:r>
            <a:endParaRPr lang="zh-CN" altLang="en-US" sz="20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1" name="右箭头 60"/>
          <p:cNvSpPr/>
          <p:nvPr/>
        </p:nvSpPr>
        <p:spPr>
          <a:xfrm>
            <a:off x="3129249" y="2965456"/>
            <a:ext cx="4577837" cy="14224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57" y="2568356"/>
            <a:ext cx="1207027" cy="419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6" name="圆角矩形 75"/>
          <p:cNvSpPr/>
          <p:nvPr/>
        </p:nvSpPr>
        <p:spPr>
          <a:xfrm>
            <a:off x="4081958" y="2838733"/>
            <a:ext cx="1792630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GB 2.3/2.5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6046113" y="2838733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GB3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48" y="5781745"/>
            <a:ext cx="1379995" cy="349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53" y="4936609"/>
            <a:ext cx="897956" cy="461806"/>
          </a:xfrm>
          <a:prstGeom prst="rect">
            <a:avLst/>
          </a:prstGeom>
        </p:spPr>
      </p:pic>
      <p:sp>
        <p:nvSpPr>
          <p:cNvPr id="62" name="右箭头 61"/>
          <p:cNvSpPr/>
          <p:nvPr/>
        </p:nvSpPr>
        <p:spPr>
          <a:xfrm>
            <a:off x="1025235" y="5392133"/>
            <a:ext cx="6681851" cy="1399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3863743" y="5254311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CE2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5664459" y="5248100"/>
            <a:ext cx="9065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CE3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2356697" y="3494984"/>
            <a:ext cx="2563091" cy="1151016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545030" y="3654782"/>
            <a:ext cx="1950006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dirty="0" smtClean="0">
                <a:latin typeface="Calibri" panose="020F0502020204030204" pitchFamily="34" charset="0"/>
              </a:rPr>
              <a:t>1st Evolution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404368" y="4134967"/>
            <a:ext cx="2477320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Programmable Pipeline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1" name="对角圆角矩形 50"/>
          <p:cNvSpPr/>
          <p:nvPr/>
        </p:nvSpPr>
        <p:spPr>
          <a:xfrm>
            <a:off x="5921567" y="3494984"/>
            <a:ext cx="2563091" cy="1151016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109900" y="3654782"/>
            <a:ext cx="2215142" cy="4308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dirty="0" smtClean="0">
                <a:latin typeface="Calibri" panose="020F0502020204030204" pitchFamily="34" charset="0"/>
              </a:rPr>
              <a:t>2nd Evolution</a:t>
            </a:r>
            <a:endParaRPr lang="zh-CN" altLang="en-US" sz="2800" dirty="0">
              <a:latin typeface="Calibri" panose="020F050202020403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7738" y="4151249"/>
            <a:ext cx="224386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Mobile Platform</a:t>
            </a:r>
            <a:endParaRPr lang="zh-CN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9" name="右箭头 68"/>
          <p:cNvSpPr/>
          <p:nvPr/>
        </p:nvSpPr>
        <p:spPr>
          <a:xfrm>
            <a:off x="3103849" y="6140192"/>
            <a:ext cx="4603237" cy="1274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3871830" y="6039152"/>
            <a:ext cx="898472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TGEA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859212" y="6034408"/>
            <a:ext cx="2068059" cy="378690"/>
          </a:xfrm>
          <a:prstGeom prst="roundRect">
            <a:avLst/>
          </a:prstGeom>
          <a:solidFill>
            <a:schemeClr val="accent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TGEA 1.7/1.8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流程图: 卡片 3"/>
          <p:cNvSpPr/>
          <p:nvPr/>
        </p:nvSpPr>
        <p:spPr>
          <a:xfrm>
            <a:off x="9887638" y="3863842"/>
            <a:ext cx="1573782" cy="776718"/>
          </a:xfrm>
          <a:prstGeom prst="flowChartPunchedCard">
            <a:avLst/>
          </a:prstGeom>
          <a:effectLst>
            <a:outerShdw blurRad="50800" dist="38100" dir="2700000" sx="105000" sy="105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0" bIns="180000" rtlCol="0" anchor="ctr" anchorCtr="0"/>
          <a:lstStyle/>
          <a:p>
            <a:pPr algn="ctr"/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Crucial</a:t>
            </a:r>
          </a:p>
          <a:p>
            <a:pPr algn="ctr"/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tipping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 point</a:t>
            </a:r>
            <a:endParaRPr lang="zh-CN" alt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439755" y="2739672"/>
            <a:ext cx="596900" cy="596900"/>
          </a:xfrm>
          <a:prstGeom prst="ellipse">
            <a:avLst/>
          </a:prstGeom>
          <a:noFill/>
          <a:ln w="57150">
            <a:solidFill>
              <a:srgbClr val="FFC000"/>
            </a:solidFill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435921" y="5153191"/>
            <a:ext cx="596900" cy="596900"/>
          </a:xfrm>
          <a:prstGeom prst="ellipse">
            <a:avLst/>
          </a:prstGeom>
          <a:noFill/>
          <a:ln w="57150">
            <a:solidFill>
              <a:srgbClr val="FFC000"/>
            </a:solidFill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431996" y="5941083"/>
            <a:ext cx="596900" cy="596900"/>
          </a:xfrm>
          <a:prstGeom prst="ellipse">
            <a:avLst/>
          </a:prstGeom>
          <a:noFill/>
          <a:ln w="57150">
            <a:solidFill>
              <a:srgbClr val="FFC000"/>
            </a:solidFill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325044" y="3107704"/>
            <a:ext cx="1345660" cy="741942"/>
          </a:xfrm>
          <a:prstGeom prst="straightConnector1">
            <a:avLst/>
          </a:prstGeom>
          <a:ln w="38100">
            <a:tailEnd type="stealth" w="lg" len="lg"/>
          </a:ln>
          <a:effectLst>
            <a:outerShdw blurRad="76200" dist="38100" dir="5400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H="1">
            <a:off x="8185032" y="4520354"/>
            <a:ext cx="1485672" cy="727746"/>
          </a:xfrm>
          <a:prstGeom prst="straightConnector1">
            <a:avLst/>
          </a:prstGeom>
          <a:ln w="38100">
            <a:tailEnd type="stealth" w="lg" len="lg"/>
          </a:ln>
          <a:effectLst>
            <a:outerShdw blurRad="76200" dist="38100" dir="5400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H="1">
            <a:off x="8245805" y="4884227"/>
            <a:ext cx="1461264" cy="1339526"/>
          </a:xfrm>
          <a:prstGeom prst="straightConnector1">
            <a:avLst/>
          </a:prstGeom>
          <a:ln w="38100">
            <a:tailEnd type="stealth" w="lg" len="lg"/>
          </a:ln>
          <a:effectLst>
            <a:outerShdw blurRad="76200" dist="38100" dir="5400000" algn="tl" rotWithShape="0">
              <a:prstClr val="black">
                <a:alpha val="5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深度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深度</Template>
  <TotalTime>41</TotalTime>
  <Words>1415</Words>
  <Application>Microsoft Office PowerPoint</Application>
  <PresentationFormat>宽屏</PresentationFormat>
  <Paragraphs>289</Paragraphs>
  <Slides>38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Arial Unicode MS</vt:lpstr>
      <vt:lpstr>Kozuka Gothic Pro H</vt:lpstr>
      <vt:lpstr>华文楷体</vt:lpstr>
      <vt:lpstr>宋体</vt:lpstr>
      <vt:lpstr>Arial</vt:lpstr>
      <vt:lpstr>Calibri</vt:lpstr>
      <vt:lpstr>Consolas</vt:lpstr>
      <vt:lpstr>Corbel</vt:lpstr>
      <vt:lpstr>深度</vt:lpstr>
      <vt:lpstr>游戏引擎技术点滴</vt:lpstr>
      <vt:lpstr>Game Engine Topics</vt:lpstr>
      <vt:lpstr>Game Engines </vt:lpstr>
      <vt:lpstr>Timeline (1)</vt:lpstr>
      <vt:lpstr>Timeline (2) Milestones</vt:lpstr>
      <vt:lpstr>Timeline (3)</vt:lpstr>
      <vt:lpstr>Timeline (4) Industry Evolutions</vt:lpstr>
      <vt:lpstr>Timeline (5) Some of them</vt:lpstr>
      <vt:lpstr>Timeline (6) And the rest of them</vt:lpstr>
      <vt:lpstr>Timeline (7) What did it do?</vt:lpstr>
      <vt:lpstr>Conclusion</vt:lpstr>
      <vt:lpstr>Game Engine Topics</vt:lpstr>
      <vt:lpstr>评估 - 三个必问问题</vt:lpstr>
      <vt:lpstr>评估 - 定义引擎和游戏的关系</vt:lpstr>
      <vt:lpstr>评估 - 考虑因素(一级) </vt:lpstr>
      <vt:lpstr>评估 - 考虑因素(二级) </vt:lpstr>
      <vt:lpstr>评估 - 考虑因素(三级)  </vt:lpstr>
      <vt:lpstr>运用和改造</vt:lpstr>
      <vt:lpstr>引擎版本同步节奏的管理</vt:lpstr>
      <vt:lpstr>局限性认识 (I)</vt:lpstr>
      <vt:lpstr>局限性认识 (II)</vt:lpstr>
      <vt:lpstr>问题解决</vt:lpstr>
      <vt:lpstr>技术负债 </vt:lpstr>
      <vt:lpstr>“我们选了错误的引擎，now what？”</vt:lpstr>
      <vt:lpstr>Game Engine Topics</vt:lpstr>
      <vt:lpstr>下一个十年</vt:lpstr>
      <vt:lpstr>Latency Numbers Every Programmer Should Know</vt:lpstr>
      <vt:lpstr>What do we see?</vt:lpstr>
      <vt:lpstr>How are we “connected”? </vt:lpstr>
      <vt:lpstr>Multi-Res Shading</vt:lpstr>
      <vt:lpstr>Foveated Rendering</vt:lpstr>
      <vt:lpstr>What will we see (soon)? </vt:lpstr>
      <vt:lpstr>What will we see (not that soon)? </vt:lpstr>
      <vt:lpstr>PowerPoint 演示文稿</vt:lpstr>
      <vt:lpstr>If we have some time left...</vt:lpstr>
      <vt:lpstr>And even more time...</vt:lpstr>
      <vt:lpstr>One thing to take away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游戏引擎技术点滴</dc:title>
  <dc:creator>顾露</dc:creator>
  <cp:lastModifiedBy>Gu Lu</cp:lastModifiedBy>
  <cp:revision>478</cp:revision>
  <dcterms:created xsi:type="dcterms:W3CDTF">2016-11-15T01:25:00Z</dcterms:created>
  <dcterms:modified xsi:type="dcterms:W3CDTF">2016-12-17T03:01:28Z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